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6"/>
  </p:notesMasterIdLst>
  <p:sldIdLst>
    <p:sldId id="327" r:id="rId2"/>
    <p:sldId id="348" r:id="rId3"/>
    <p:sldId id="325" r:id="rId4"/>
    <p:sldId id="330" r:id="rId5"/>
    <p:sldId id="328" r:id="rId6"/>
    <p:sldId id="331" r:id="rId7"/>
    <p:sldId id="332" r:id="rId8"/>
    <p:sldId id="297" r:id="rId9"/>
    <p:sldId id="257" r:id="rId10"/>
    <p:sldId id="333" r:id="rId11"/>
    <p:sldId id="298" r:id="rId12"/>
    <p:sldId id="339" r:id="rId13"/>
    <p:sldId id="340" r:id="rId14"/>
    <p:sldId id="341" r:id="rId15"/>
    <p:sldId id="337" r:id="rId16"/>
    <p:sldId id="342" r:id="rId17"/>
    <p:sldId id="343" r:id="rId18"/>
    <p:sldId id="335" r:id="rId19"/>
    <p:sldId id="336" r:id="rId20"/>
    <p:sldId id="344" r:id="rId21"/>
    <p:sldId id="345" r:id="rId22"/>
    <p:sldId id="347" r:id="rId23"/>
    <p:sldId id="346" r:id="rId24"/>
    <p:sldId id="353" r:id="rId25"/>
    <p:sldId id="354" r:id="rId26"/>
    <p:sldId id="355" r:id="rId27"/>
    <p:sldId id="356" r:id="rId28"/>
    <p:sldId id="357" r:id="rId29"/>
    <p:sldId id="358" r:id="rId30"/>
    <p:sldId id="338" r:id="rId31"/>
    <p:sldId id="334" r:id="rId32"/>
    <p:sldId id="350" r:id="rId33"/>
    <p:sldId id="349" r:id="rId34"/>
    <p:sldId id="351" r:id="rId3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F86C944-77A9-437D-8C0C-F8A73B1AF5F0}">
          <p14:sldIdLst>
            <p14:sldId id="327"/>
            <p14:sldId id="348"/>
            <p14:sldId id="325"/>
            <p14:sldId id="330"/>
            <p14:sldId id="328"/>
            <p14:sldId id="331"/>
            <p14:sldId id="332"/>
            <p14:sldId id="297"/>
            <p14:sldId id="257"/>
            <p14:sldId id="333"/>
            <p14:sldId id="298"/>
            <p14:sldId id="339"/>
            <p14:sldId id="340"/>
            <p14:sldId id="341"/>
            <p14:sldId id="337"/>
            <p14:sldId id="342"/>
            <p14:sldId id="343"/>
            <p14:sldId id="335"/>
            <p14:sldId id="336"/>
            <p14:sldId id="344"/>
            <p14:sldId id="345"/>
            <p14:sldId id="347"/>
            <p14:sldId id="346"/>
            <p14:sldId id="353"/>
            <p14:sldId id="354"/>
            <p14:sldId id="355"/>
            <p14:sldId id="356"/>
            <p14:sldId id="357"/>
            <p14:sldId id="358"/>
            <p14:sldId id="338"/>
            <p14:sldId id="334"/>
            <p14:sldId id="350"/>
            <p14:sldId id="349"/>
            <p14:sldId id="35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elin Skenderov" initials="VS" lastIdx="4" clrIdx="0">
    <p:extLst>
      <p:ext uri="{19B8F6BF-5375-455C-9EA6-DF929625EA0E}">
        <p15:presenceInfo xmlns:p15="http://schemas.microsoft.com/office/powerpoint/2012/main" userId="S-1-5-21-1346363867-734717942-563413002-114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0033"/>
    <a:srgbClr val="009999"/>
    <a:srgbClr val="0000FF"/>
    <a:srgbClr val="FF6600"/>
    <a:srgbClr val="FFFF00"/>
    <a:srgbClr val="33CC33"/>
    <a:srgbClr val="FF3300"/>
    <a:srgbClr val="FF9900"/>
    <a:srgbClr val="00CC99"/>
    <a:srgbClr val="FF99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165" autoAdjust="0"/>
    <p:restoredTop sz="95366" autoAdjust="0"/>
  </p:normalViewPr>
  <p:slideViewPr>
    <p:cSldViewPr>
      <p:cViewPr>
        <p:scale>
          <a:sx n="100" d="100"/>
          <a:sy n="100" d="100"/>
        </p:scale>
        <p:origin x="720" y="-25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39B1D0-85BB-493A-9F5F-7C23392AFAD6}" type="datetimeFigureOut">
              <a:rPr lang="en-US" smtClean="0"/>
              <a:t>7/11/2019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ABDE16-B368-41E7-82E9-58B1AC1892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8255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ABDE16-B368-41E7-82E9-58B1AC18922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7660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ABDE16-B368-41E7-82E9-58B1AC18922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4033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ABDE16-B368-41E7-82E9-58B1AC18922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7660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D4E6A-AA7A-469E-8AC8-BDF14CC16E1B}" type="datetime1">
              <a:rPr lang="bg-BG" smtClean="0"/>
              <a:t>11.7.2019 г.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34E5D-357F-4193-8BCE-89C0C4C454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6563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B9AC9-F4E4-4C80-9387-DE862C1C6F69}" type="datetime1">
              <a:rPr lang="bg-BG" smtClean="0"/>
              <a:t>11.7.2019 г.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34E5D-357F-4193-8BCE-89C0C4C454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6584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0872E-412B-44F3-A85B-8D1D6FCAF202}" type="datetime1">
              <a:rPr lang="bg-BG" smtClean="0"/>
              <a:t>11.7.2019 г.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34E5D-357F-4193-8BCE-89C0C4C454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5092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6C8E4-75DA-4013-BBDC-FCE0CEAEFCAB}" type="datetime1">
              <a:rPr lang="bg-BG" smtClean="0"/>
              <a:t>11.7.2019 г.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34E5D-357F-4193-8BCE-89C0C4C454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3142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2C8AC-F72B-43BA-ABE1-C3F0EEBDCB21}" type="datetime1">
              <a:rPr lang="bg-BG" smtClean="0"/>
              <a:t>11.7.2019 г.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34E5D-357F-4193-8BCE-89C0C4C454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1215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405F2-B5CC-42CF-8FE6-2AA4B6C1585C}" type="datetime1">
              <a:rPr lang="bg-BG" smtClean="0"/>
              <a:t>11.7.2019 г.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34E5D-357F-4193-8BCE-89C0C4C454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6968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A7D77-9B3D-49CB-A5AF-6A52EEABCEE2}" type="datetime1">
              <a:rPr lang="bg-BG" smtClean="0"/>
              <a:t>11.7.2019 г.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34E5D-357F-4193-8BCE-89C0C4C454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1416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6DE28-BB37-4F26-B263-687D8DB32935}" type="datetime1">
              <a:rPr lang="bg-BG" smtClean="0"/>
              <a:t>11.7.2019 г.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34E5D-357F-4193-8BCE-89C0C4C454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0831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9C7C2-2B6C-489E-87FC-1636202E39B0}" type="datetime1">
              <a:rPr lang="bg-BG" smtClean="0"/>
              <a:t>11.7.2019 г.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34E5D-357F-4193-8BCE-89C0C4C454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8852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B958D-F1C8-4CCE-833A-5C5EC0C6AEF6}" type="datetime1">
              <a:rPr lang="bg-BG" smtClean="0"/>
              <a:t>11.7.2019 г.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34E5D-357F-4193-8BCE-89C0C4C454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5724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A12BF-EE00-4058-B057-F5FD86A3C761}" type="datetime1">
              <a:rPr lang="bg-BG" smtClean="0"/>
              <a:t>11.7.2019 г.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34E5D-357F-4193-8BCE-89C0C4C454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3521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10315A-75AB-47DF-A586-6B7E0C4EAD30}" type="datetime1">
              <a:rPr lang="bg-BG" smtClean="0"/>
              <a:t>11.7.2019 г.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734E5D-357F-4193-8BCE-89C0C4C454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3301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hyperlink" Target="https://sweden.se/" TargetMode="External"/><Relationship Id="rId18" Type="http://schemas.openxmlformats.org/officeDocument/2006/relationships/image" Target="../media/image9.png"/><Relationship Id="rId3" Type="http://schemas.openxmlformats.org/officeDocument/2006/relationships/hyperlink" Target="https://news.sap.com/" TargetMode="External"/><Relationship Id="rId21" Type="http://schemas.openxmlformats.org/officeDocument/2006/relationships/image" Target="../media/image11.png"/><Relationship Id="rId7" Type="http://schemas.openxmlformats.org/officeDocument/2006/relationships/hyperlink" Target="https://www.thewaltdisneycompany.com/" TargetMode="External"/><Relationship Id="rId12" Type="http://schemas.openxmlformats.org/officeDocument/2006/relationships/image" Target="../media/image6.png"/><Relationship Id="rId17" Type="http://schemas.openxmlformats.org/officeDocument/2006/relationships/hyperlink" Target="http://www.mtv.com/news/" TargetMode="External"/><Relationship Id="rId2" Type="http://schemas.openxmlformats.org/officeDocument/2006/relationships/image" Target="../media/image1.png"/><Relationship Id="rId16" Type="http://schemas.openxmlformats.org/officeDocument/2006/relationships/image" Target="../media/image8.png"/><Relationship Id="rId20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hyperlink" Target="http://www.bbcamerica.com/" TargetMode="External"/><Relationship Id="rId5" Type="http://schemas.openxmlformats.org/officeDocument/2006/relationships/hyperlink" Target="https://newsroom.fb.com/" TargetMode="External"/><Relationship Id="rId15" Type="http://schemas.openxmlformats.org/officeDocument/2006/relationships/hyperlink" Target="https://www.sonymusic.com/" TargetMode="External"/><Relationship Id="rId10" Type="http://schemas.openxmlformats.org/officeDocument/2006/relationships/image" Target="../media/image5.png"/><Relationship Id="rId19" Type="http://schemas.openxmlformats.org/officeDocument/2006/relationships/hyperlink" Target="https://news.microsoft.com/" TargetMode="External"/><Relationship Id="rId4" Type="http://schemas.openxmlformats.org/officeDocument/2006/relationships/image" Target="../media/image2.png"/><Relationship Id="rId9" Type="http://schemas.openxmlformats.org/officeDocument/2006/relationships/hyperlink" Target="https://www.wpbeginner.com/showcase/40-most-notable-big-name-brands-that-are-using-wordpress/" TargetMode="External"/><Relationship Id="rId1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hyperlink" Target="https://mariadb.com/kb/en/library/storage-engines/" TargetMode="External"/><Relationship Id="rId18" Type="http://schemas.openxmlformats.org/officeDocument/2006/relationships/hyperlink" Target="https://azure.microsoft.com/en-us/" TargetMode="External"/><Relationship Id="rId3" Type="http://schemas.openxmlformats.org/officeDocument/2006/relationships/hyperlink" Target="https://www.youtube.com/watch?v=h6DEDm7C37A" TargetMode="External"/><Relationship Id="rId21" Type="http://schemas.openxmlformats.org/officeDocument/2006/relationships/image" Target="../media/image56.png"/><Relationship Id="rId7" Type="http://schemas.openxmlformats.org/officeDocument/2006/relationships/hyperlink" Target="https://www.apachefriends.org/xampp-files/7.3.2/xampp-windows-x64-7.3.2-2-VC15-installer.exe" TargetMode="External"/><Relationship Id="rId12" Type="http://schemas.openxmlformats.org/officeDocument/2006/relationships/hyperlink" Target="https://mariadb.com/kb/en/library/mariadb-vs-mysql-compatibility/" TargetMode="External"/><Relationship Id="rId17" Type="http://schemas.openxmlformats.org/officeDocument/2006/relationships/image" Target="../media/image54.png"/><Relationship Id="rId2" Type="http://schemas.openxmlformats.org/officeDocument/2006/relationships/notesSlide" Target="../notesSlides/notesSlide2.xml"/><Relationship Id="rId16" Type="http://schemas.openxmlformats.org/officeDocument/2006/relationships/hyperlink" Target="https://aws.amazon.com/" TargetMode="External"/><Relationship Id="rId20" Type="http://schemas.openxmlformats.org/officeDocument/2006/relationships/hyperlink" Target="https://www.rackspace.com/cloud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hyperlink" Target="https://mariadb.com/kb/en/library/replication-and-binary-log-server-system-variables/#log_bin_compress" TargetMode="External"/><Relationship Id="rId24" Type="http://schemas.openxmlformats.org/officeDocument/2006/relationships/hyperlink" Target="https://www.eversql.com/?utm_source=blog&amp;utm_campaign=p610" TargetMode="External"/><Relationship Id="rId5" Type="http://schemas.openxmlformats.org/officeDocument/2006/relationships/image" Target="../media/image11.png"/><Relationship Id="rId15" Type="http://schemas.openxmlformats.org/officeDocument/2006/relationships/hyperlink" Target="https://cloud.google.com/functions/features/" TargetMode="External"/><Relationship Id="rId23" Type="http://schemas.openxmlformats.org/officeDocument/2006/relationships/image" Target="../media/image57.png"/><Relationship Id="rId10" Type="http://schemas.openxmlformats.org/officeDocument/2006/relationships/hyperlink" Target="https://mariadb.com/kb/en/library/gtid/" TargetMode="External"/><Relationship Id="rId19" Type="http://schemas.openxmlformats.org/officeDocument/2006/relationships/image" Target="../media/image55.png"/><Relationship Id="rId4" Type="http://schemas.openxmlformats.org/officeDocument/2006/relationships/image" Target="../media/image52.png"/><Relationship Id="rId9" Type="http://schemas.openxmlformats.org/officeDocument/2006/relationships/hyperlink" Target="https://dev.mysql.com/doc/refman/5.6/en/replication-gtids-concepts.html" TargetMode="External"/><Relationship Id="rId14" Type="http://schemas.openxmlformats.org/officeDocument/2006/relationships/hyperlink" Target="https://dev.mysql.com/doc/refman/8.0/en/storage-engines.html" TargetMode="External"/><Relationship Id="rId22" Type="http://schemas.openxmlformats.org/officeDocument/2006/relationships/hyperlink" Target="https://cloud.google.com/" TargetMode="Externa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://www.mysql.com/" TargetMode="External"/><Relationship Id="rId13" Type="http://schemas.openxmlformats.org/officeDocument/2006/relationships/hyperlink" Target="http://example.com/" TargetMode="External"/><Relationship Id="rId3" Type="http://schemas.openxmlformats.org/officeDocument/2006/relationships/image" Target="../media/image58.png"/><Relationship Id="rId7" Type="http://schemas.openxmlformats.org/officeDocument/2006/relationships/image" Target="../media/image11.png"/><Relationship Id="rId12" Type="http://schemas.openxmlformats.org/officeDocument/2006/relationships/hyperlink" Target="https://wordpress.org/wordpress-5.1.1.zip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hyperlink" Target="https://bg.wordpress.org/latest-bg_BG.zip" TargetMode="External"/><Relationship Id="rId5" Type="http://schemas.openxmlformats.org/officeDocument/2006/relationships/image" Target="../media/image60.png"/><Relationship Id="rId10" Type="http://schemas.openxmlformats.org/officeDocument/2006/relationships/hyperlink" Target="https://files.phpmyadmin.net/phpMyAdmin/4.8.5/phpMyAdmin-4.8.5-all-languages.zip" TargetMode="External"/><Relationship Id="rId4" Type="http://schemas.openxmlformats.org/officeDocument/2006/relationships/image" Target="../media/image59.png"/><Relationship Id="rId9" Type="http://schemas.openxmlformats.org/officeDocument/2006/relationships/hyperlink" Target="https://www.apachefriends.org/xampp-files/7.1.27/xampp-windows-x64-7.1.27-0-VC14-installer.exe" TargetMode="External"/><Relationship Id="rId14" Type="http://schemas.openxmlformats.org/officeDocument/2006/relationships/hyperlink" Target="http://example.com/wordpress" TargetMode="Externa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hyperlink" Target="https://cdn4.wpbeginner.com/wp-content/uploads/2018/12/downloadwamp.jpg" TargetMode="External"/><Relationship Id="rId3" Type="http://schemas.openxmlformats.org/officeDocument/2006/relationships/image" Target="../media/image61.png"/><Relationship Id="rId7" Type="http://schemas.openxmlformats.org/officeDocument/2006/relationships/hyperlink" Target="http://www.wpbeginner.com/" TargetMode="External"/><Relationship Id="rId12" Type="http://schemas.openxmlformats.org/officeDocument/2006/relationships/image" Target="../media/image64.png"/><Relationship Id="rId2" Type="http://schemas.openxmlformats.org/officeDocument/2006/relationships/hyperlink" Target="https://cdn.wpbeginner.com/wp-content/uploads/2018/12/wampinstallation.jpg" TargetMode="External"/><Relationship Id="rId16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11" Type="http://schemas.openxmlformats.org/officeDocument/2006/relationships/hyperlink" Target="https://cdn4.wpbeginner.com/wp-content/uploads/2018/12/startwampserver.jpg" TargetMode="External"/><Relationship Id="rId5" Type="http://schemas.openxmlformats.org/officeDocument/2006/relationships/hyperlink" Target="https://www.wpbeginner.com/wp-tutorials/how-to-install-wordpress-on-your-windows-computer-using-wamp/" TargetMode="External"/><Relationship Id="rId15" Type="http://schemas.openxmlformats.org/officeDocument/2006/relationships/hyperlink" Target="https://cdn2.wpbeginner.com/wp-content/uploads/2018/12/ostype.jpg" TargetMode="External"/><Relationship Id="rId10" Type="http://schemas.openxmlformats.org/officeDocument/2006/relationships/hyperlink" Target="http://www.wampserver.com/en/" TargetMode="External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6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69.png"/><Relationship Id="rId3" Type="http://schemas.openxmlformats.org/officeDocument/2006/relationships/image" Target="../media/image67.png"/><Relationship Id="rId7" Type="http://schemas.openxmlformats.org/officeDocument/2006/relationships/image" Target="../media/image63.png"/><Relationship Id="rId12" Type="http://schemas.openxmlformats.org/officeDocument/2006/relationships/hyperlink" Target="https://cdn2.wpbeginner.com/wp-content/uploads/2018/12/createdatabase.jpg" TargetMode="External"/><Relationship Id="rId2" Type="http://schemas.openxmlformats.org/officeDocument/2006/relationships/hyperlink" Target="https://cdn4.wpbeginner.com/wp-content/uploads/2018/12/setphpmyadmin.jpg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wpbeginner.com/" TargetMode="External"/><Relationship Id="rId11" Type="http://schemas.openxmlformats.org/officeDocument/2006/relationships/image" Target="../media/image68.png"/><Relationship Id="rId5" Type="http://schemas.openxmlformats.org/officeDocument/2006/relationships/image" Target="../media/image62.png"/><Relationship Id="rId10" Type="http://schemas.openxmlformats.org/officeDocument/2006/relationships/hyperlink" Target="https://cdn.wpbeginner.com/wp-content/uploads/2018/12/loginphpmyadmin.jpg" TargetMode="External"/><Relationship Id="rId4" Type="http://schemas.openxmlformats.org/officeDocument/2006/relationships/hyperlink" Target="https://www.wpbeginner.com/wp-tutorials/how-to-install-wordpress-on-your-windows-computer-using-wamp/" TargetMode="External"/><Relationship Id="rId9" Type="http://schemas.openxmlformats.org/officeDocument/2006/relationships/image" Target="../media/image11.png"/><Relationship Id="rId14" Type="http://schemas.openxmlformats.org/officeDocument/2006/relationships/image" Target="../media/image7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cdn4.wpbeginner.com/wp-content/uploads/2018/12/welcomewp.jpg" TargetMode="External"/><Relationship Id="rId13" Type="http://schemas.openxmlformats.org/officeDocument/2006/relationships/hyperlink" Target="https://cdn2.wpbeginner.com/wp-content/uploads/2018/12/dbinfo.jpg" TargetMode="External"/><Relationship Id="rId18" Type="http://schemas.openxmlformats.org/officeDocument/2006/relationships/hyperlink" Target="https://cdn3.wpbeginner.com/wp-content/uploads/2018/12/loginbutton.jpg" TargetMode="External"/><Relationship Id="rId3" Type="http://schemas.openxmlformats.org/officeDocument/2006/relationships/image" Target="../media/image72.png"/><Relationship Id="rId21" Type="http://schemas.openxmlformats.org/officeDocument/2006/relationships/hyperlink" Target="https://www.wpbeginner.com/wp-tutorials/how-to-enable-custom-permalinks-in-wordpress-wamp-installation/" TargetMode="External"/><Relationship Id="rId7" Type="http://schemas.openxmlformats.org/officeDocument/2006/relationships/image" Target="../media/image74.png"/><Relationship Id="rId12" Type="http://schemas.openxmlformats.org/officeDocument/2006/relationships/image" Target="../media/image76.png"/><Relationship Id="rId17" Type="http://schemas.openxmlformats.org/officeDocument/2006/relationships/image" Target="../media/image78.png"/><Relationship Id="rId2" Type="http://schemas.openxmlformats.org/officeDocument/2006/relationships/image" Target="../media/image71.png"/><Relationship Id="rId16" Type="http://schemas.openxmlformats.org/officeDocument/2006/relationships/hyperlink" Target="https://cdn2.wpbeginner.com/wp-content/uploads/2018/12/enterdbdetails.jpg" TargetMode="External"/><Relationship Id="rId20" Type="http://schemas.openxmlformats.org/officeDocument/2006/relationships/hyperlink" Target="https://www.wpbeginner.com/glossary/permalinks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dn.wpbeginner.com/wp-content/uploads/2018/12/runtheinstall.jpg" TargetMode="External"/><Relationship Id="rId11" Type="http://schemas.openxmlformats.org/officeDocument/2006/relationships/hyperlink" Target="https://cdn3.wpbeginner.com/wp-content/uploads/2018/12/extractwp.jpg" TargetMode="External"/><Relationship Id="rId5" Type="http://schemas.openxmlformats.org/officeDocument/2006/relationships/image" Target="../media/image73.png"/><Relationship Id="rId15" Type="http://schemas.openxmlformats.org/officeDocument/2006/relationships/hyperlink" Target="http://localhost/mysite/" TargetMode="External"/><Relationship Id="rId23" Type="http://schemas.openxmlformats.org/officeDocument/2006/relationships/image" Target="../media/image80.png"/><Relationship Id="rId10" Type="http://schemas.openxmlformats.org/officeDocument/2006/relationships/hyperlink" Target="https://wordpress.org/" TargetMode="External"/><Relationship Id="rId19" Type="http://schemas.openxmlformats.org/officeDocument/2006/relationships/image" Target="../media/image79.png"/><Relationship Id="rId4" Type="http://schemas.openxmlformats.org/officeDocument/2006/relationships/hyperlink" Target="https://cdn3.wpbeginner.com/wp-content/uploads/2018/12/downloadwp.jpg" TargetMode="External"/><Relationship Id="rId9" Type="http://schemas.openxmlformats.org/officeDocument/2006/relationships/image" Target="../media/image75.png"/><Relationship Id="rId14" Type="http://schemas.openxmlformats.org/officeDocument/2006/relationships/image" Target="../media/image77.png"/><Relationship Id="rId22" Type="http://schemas.openxmlformats.org/officeDocument/2006/relationships/hyperlink" Target="https://cdn2.wpbeginner.com/wp-content/uploads/2018/12/skype-port-80.jpg" TargetMode="Externa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VelinSkenderov/HTML-Task_20170221-/blob/master/WEB%20Analytics/WordPress/PRESENTATION/XAMPP%20-%20Replacing%20MariaDB%20with%20MySQL%20(odan.github.io).pdf" TargetMode="External"/><Relationship Id="rId13" Type="http://schemas.openxmlformats.org/officeDocument/2006/relationships/hyperlink" Target="https://www.textpad.com/" TargetMode="External"/><Relationship Id="rId3" Type="http://schemas.openxmlformats.org/officeDocument/2006/relationships/image" Target="../media/image16.png"/><Relationship Id="rId7" Type="http://schemas.openxmlformats.org/officeDocument/2006/relationships/hyperlink" Target="https://www.mysql.com/" TargetMode="External"/><Relationship Id="rId12" Type="http://schemas.openxmlformats.org/officeDocument/2006/relationships/hyperlink" Target="https://developers.google.com/web/tools/chrome-devtools/" TargetMode="External"/><Relationship Id="rId17" Type="http://schemas.openxmlformats.org/officeDocument/2006/relationships/hyperlink" Target="https://www.techopedia.com/definition/4205/staging-server" TargetMode="External"/><Relationship Id="rId2" Type="http://schemas.openxmlformats.org/officeDocument/2006/relationships/image" Target="../media/image11.png"/><Relationship Id="rId16" Type="http://schemas.openxmlformats.org/officeDocument/2006/relationships/hyperlink" Target="https://wordpress.org/plugins/duplicator/&amp;sa=D&amp;ust=1515115581644000&amp;usg=AFQjCNFDZDm0iLZ9c8rX5ArHpJJEKO9DmQ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apachefriends.org/" TargetMode="External"/><Relationship Id="rId11" Type="http://schemas.openxmlformats.org/officeDocument/2006/relationships/hyperlink" Target="https://notepad-plus-plus.org/&amp;sa=D&amp;ust=1515115581629000&amp;usg=AFQjCNEN0VTbppcuZuo1LJsCm94h88UvGA" TargetMode="External"/><Relationship Id="rId5" Type="http://schemas.openxmlformats.org/officeDocument/2006/relationships/image" Target="../media/image81.png"/><Relationship Id="rId15" Type="http://schemas.openxmlformats.org/officeDocument/2006/relationships/hyperlink" Target="https://wordpress.org/latest.zip" TargetMode="External"/><Relationship Id="rId10" Type="http://schemas.openxmlformats.org/officeDocument/2006/relationships/hyperlink" Target="https://www.phpmyadmin.net/" TargetMode="External"/><Relationship Id="rId4" Type="http://schemas.openxmlformats.org/officeDocument/2006/relationships/hyperlink" Target="https://www.apachefriends.org/blog/news-article-61070.html" TargetMode="External"/><Relationship Id="rId9" Type="http://schemas.openxmlformats.org/officeDocument/2006/relationships/hyperlink" Target="http://www.php.net/" TargetMode="External"/><Relationship Id="rId14" Type="http://schemas.openxmlformats.org/officeDocument/2006/relationships/hyperlink" Target="https://macromates.com/" TargetMode="Externa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apachefriends.org/xampp-files/7.3.3/xampp-windows-x64-7.3.3-1-VC15-installer.exe" TargetMode="External"/><Relationship Id="rId13" Type="http://schemas.openxmlformats.org/officeDocument/2006/relationships/image" Target="../media/image16.png"/><Relationship Id="rId3" Type="http://schemas.openxmlformats.org/officeDocument/2006/relationships/image" Target="../media/image82.png"/><Relationship Id="rId7" Type="http://schemas.openxmlformats.org/officeDocument/2006/relationships/image" Target="../media/image85.png"/><Relationship Id="rId12" Type="http://schemas.openxmlformats.org/officeDocument/2006/relationships/image" Target="../media/image11.png"/><Relationship Id="rId17" Type="http://schemas.openxmlformats.org/officeDocument/2006/relationships/hyperlink" Target="https://dev.mysql.com/get/Downloads/MySQL-5.7/mysql-5.7.22-win32.zip" TargetMode="External"/><Relationship Id="rId2" Type="http://schemas.openxmlformats.org/officeDocument/2006/relationships/hyperlink" Target="https://www.mysql.com/" TargetMode="External"/><Relationship Id="rId16" Type="http://schemas.openxmlformats.org/officeDocument/2006/relationships/hyperlink" Target="https://dev.mysql.com/downloads/mysql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11" Type="http://schemas.openxmlformats.org/officeDocument/2006/relationships/image" Target="../media/image87.png"/><Relationship Id="rId5" Type="http://schemas.openxmlformats.org/officeDocument/2006/relationships/image" Target="../media/image83.png"/><Relationship Id="rId15" Type="http://schemas.openxmlformats.org/officeDocument/2006/relationships/hyperlink" Target="https://dev.mysql.com/doc/refman/5.7/en/mysqldump-sql-format.html" TargetMode="External"/><Relationship Id="rId10" Type="http://schemas.openxmlformats.org/officeDocument/2006/relationships/hyperlink" Target="https://odan.github.io/about.html" TargetMode="External"/><Relationship Id="rId4" Type="http://schemas.openxmlformats.org/officeDocument/2006/relationships/hyperlink" Target="https://mariadb.org/" TargetMode="External"/><Relationship Id="rId9" Type="http://schemas.openxmlformats.org/officeDocument/2006/relationships/image" Target="../media/image86.png"/><Relationship Id="rId14" Type="http://schemas.openxmlformats.org/officeDocument/2006/relationships/hyperlink" Target="https://github.com/odan" TargetMode="Externa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s://odan.github.io/about.html" TargetMode="External"/><Relationship Id="rId13" Type="http://schemas.openxmlformats.org/officeDocument/2006/relationships/hyperlink" Target="https://dev.mysql.com/get/Downloads/MySQL-5.7/mysql-5.7.22-win32.zip" TargetMode="External"/><Relationship Id="rId3" Type="http://schemas.openxmlformats.org/officeDocument/2006/relationships/image" Target="../media/image82.png"/><Relationship Id="rId7" Type="http://schemas.openxmlformats.org/officeDocument/2006/relationships/image" Target="../media/image86.png"/><Relationship Id="rId12" Type="http://schemas.openxmlformats.org/officeDocument/2006/relationships/hyperlink" Target="https://github.com/odan" TargetMode="External"/><Relationship Id="rId2" Type="http://schemas.openxmlformats.org/officeDocument/2006/relationships/hyperlink" Target="https://www.mysql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apachefriends.org/xampp-files/7.3.3/xampp-windows-x64-7.3.3-1-VC15-installer.exe" TargetMode="External"/><Relationship Id="rId11" Type="http://schemas.openxmlformats.org/officeDocument/2006/relationships/image" Target="../media/image16.png"/><Relationship Id="rId5" Type="http://schemas.openxmlformats.org/officeDocument/2006/relationships/image" Target="../media/image83.png"/><Relationship Id="rId10" Type="http://schemas.openxmlformats.org/officeDocument/2006/relationships/image" Target="../media/image11.png"/><Relationship Id="rId4" Type="http://schemas.openxmlformats.org/officeDocument/2006/relationships/hyperlink" Target="https://mariadb.org/" TargetMode="External"/><Relationship Id="rId9" Type="http://schemas.openxmlformats.org/officeDocument/2006/relationships/image" Target="../media/image8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dev.mysql.com/doc/refman/8.0/en/" TargetMode="External"/><Relationship Id="rId3" Type="http://schemas.openxmlformats.org/officeDocument/2006/relationships/image" Target="../media/image88.png"/><Relationship Id="rId7" Type="http://schemas.openxmlformats.org/officeDocument/2006/relationships/image" Target="../media/image90.png"/><Relationship Id="rId12" Type="http://schemas.openxmlformats.org/officeDocument/2006/relationships/image" Target="../media/image11.png"/><Relationship Id="rId2" Type="http://schemas.openxmlformats.org/officeDocument/2006/relationships/hyperlink" Target="https://www.ampps.com/apps/dbtools/Chive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youtu.be/K6w0bZjl_Lw" TargetMode="External"/><Relationship Id="rId11" Type="http://schemas.openxmlformats.org/officeDocument/2006/relationships/image" Target="../media/image16.png"/><Relationship Id="rId5" Type="http://schemas.openxmlformats.org/officeDocument/2006/relationships/image" Target="../media/image89.png"/><Relationship Id="rId10" Type="http://schemas.openxmlformats.org/officeDocument/2006/relationships/hyperlink" Target="https://dev.mysql.com/doc/refman/8.0/en/user-account-management.html" TargetMode="External"/><Relationship Id="rId4" Type="http://schemas.openxmlformats.org/officeDocument/2006/relationships/hyperlink" Target="https://youtu.be/w-0IWyAeZ3M" TargetMode="External"/><Relationship Id="rId9" Type="http://schemas.openxmlformats.org/officeDocument/2006/relationships/hyperlink" Target="https://dev.mysql.com/doc/refman/8.0/en/security.html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7" Type="http://schemas.openxmlformats.org/officeDocument/2006/relationships/hyperlink" Target="https://bg.wikipedia.org/wiki/WYSIWYG" TargetMode="External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Permalink" TargetMode="External"/><Relationship Id="rId5" Type="http://schemas.openxmlformats.org/officeDocument/2006/relationships/image" Target="../media/image11.png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12.png"/><Relationship Id="rId7" Type="http://schemas.openxmlformats.org/officeDocument/2006/relationships/image" Target="../media/image14.png"/><Relationship Id="rId2" Type="http://schemas.openxmlformats.org/officeDocument/2006/relationships/hyperlink" Target="https://wordpress.org/showcase/files/2015/11/9b5e0319-9342-43b3-a469-3eaa83225e59-1.png?w=518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toyota.com.br/" TargetMode="External"/><Relationship Id="rId5" Type="http://schemas.openxmlformats.org/officeDocument/2006/relationships/image" Target="../media/image13.png"/><Relationship Id="rId10" Type="http://schemas.openxmlformats.org/officeDocument/2006/relationships/hyperlink" Target="https://wordpress.org/" TargetMode="External"/><Relationship Id="rId4" Type="http://schemas.openxmlformats.org/officeDocument/2006/relationships/hyperlink" Target="https://www.rollingstones.com/" TargetMode="External"/><Relationship Id="rId9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93.png"/><Relationship Id="rId7" Type="http://schemas.openxmlformats.org/officeDocument/2006/relationships/image" Target="../media/image16.png"/><Relationship Id="rId2" Type="http://schemas.openxmlformats.org/officeDocument/2006/relationships/hyperlink" Target="https://docs.gimp.org/2.8/en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11" Type="http://schemas.openxmlformats.org/officeDocument/2006/relationships/image" Target="../media/image96.png"/><Relationship Id="rId5" Type="http://schemas.openxmlformats.org/officeDocument/2006/relationships/hyperlink" Target="https://docs.gimp.org/" TargetMode="External"/><Relationship Id="rId10" Type="http://schemas.openxmlformats.org/officeDocument/2006/relationships/hyperlink" Target="https://github.com/VelinSkenderov/HTML-Task_20170221-/blob/master/WEB%20Analytics/WordPress/Graphic%20Design/%D0%93%D0%BB%D0%BE%D1%81%D0%B0%D1%80%D0%B8%D0%B9%20%D0%BD%D0%B0%20GIMP%20%D0%A0%D0%B0%D0%B7%D1%80%D0%B0%D0%B1%D0%BE%D1%82%D1%87%D0%B8%D0%BA%D0%B0%20(wiki.gimp.org).pdf" TargetMode="External"/><Relationship Id="rId4" Type="http://schemas.openxmlformats.org/officeDocument/2006/relationships/image" Target="../media/image94.png"/><Relationship Id="rId9" Type="http://schemas.openxmlformats.org/officeDocument/2006/relationships/hyperlink" Target="https://docs.gimp.org/2.10/en/bibliography.html#bibliography-online-gpl" TargetMode="Externa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13" Type="http://schemas.openxmlformats.org/officeDocument/2006/relationships/image" Target="../media/image16.png"/><Relationship Id="rId3" Type="http://schemas.openxmlformats.org/officeDocument/2006/relationships/hyperlink" Target="http://www.online-image-editor.com/" TargetMode="External"/><Relationship Id="rId7" Type="http://schemas.openxmlformats.org/officeDocument/2006/relationships/hyperlink" Target="https://ezgif.com/maker/ezgif-2-9962cfdea1f7-webp-webp/ezgif-2-9962cfdea1f7.webp" TargetMode="External"/><Relationship Id="rId12" Type="http://schemas.openxmlformats.org/officeDocument/2006/relationships/image" Target="../media/image102.gif"/><Relationship Id="rId2" Type="http://schemas.openxmlformats.org/officeDocument/2006/relationships/image" Target="../media/image97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11" Type="http://schemas.openxmlformats.org/officeDocument/2006/relationships/image" Target="../media/image101.gif"/><Relationship Id="rId5" Type="http://schemas.openxmlformats.org/officeDocument/2006/relationships/hyperlink" Target="http://gimp.bgschool.bg/index.html" TargetMode="External"/><Relationship Id="rId10" Type="http://schemas.openxmlformats.org/officeDocument/2006/relationships/hyperlink" Target="https://ezgif.com/" TargetMode="External"/><Relationship Id="rId4" Type="http://schemas.openxmlformats.org/officeDocument/2006/relationships/image" Target="../media/image98.png"/><Relationship Id="rId9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researchgate.net/profile/Frank_Mittelbach" TargetMode="External"/><Relationship Id="rId13" Type="http://schemas.openxmlformats.org/officeDocument/2006/relationships/image" Target="../media/image107.jpeg"/><Relationship Id="rId3" Type="http://schemas.openxmlformats.org/officeDocument/2006/relationships/image" Target="../media/image11.png"/><Relationship Id="rId7" Type="http://schemas.openxmlformats.org/officeDocument/2006/relationships/hyperlink" Target="https://ru.wikipedia.org/wiki/&#1051;&#1101;&#1084;&#1087;&#1086;&#1088;&#1090;,_&#1051;&#1077;&#1089;&#1083;&#1080;" TargetMode="External"/><Relationship Id="rId12" Type="http://schemas.openxmlformats.org/officeDocument/2006/relationships/image" Target="../media/image106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png"/><Relationship Id="rId11" Type="http://schemas.openxmlformats.org/officeDocument/2006/relationships/image" Target="../media/image105.png"/><Relationship Id="rId5" Type="http://schemas.openxmlformats.org/officeDocument/2006/relationships/hyperlink" Target="https://en.wikipedia.org/wiki/TeX" TargetMode="External"/><Relationship Id="rId10" Type="http://schemas.openxmlformats.org/officeDocument/2006/relationships/image" Target="../media/image104.png"/><Relationship Id="rId4" Type="http://schemas.openxmlformats.org/officeDocument/2006/relationships/hyperlink" Target="https://bg.wikipedia.org/wiki/&#1044;&#1086;&#1085;&#1072;&#1083;&#1076;_&#1050;&#1085;&#1091;&#1090;" TargetMode="External"/><Relationship Id="rId9" Type="http://schemas.openxmlformats.org/officeDocument/2006/relationships/hyperlink" Target="https://www.latex-project.org/" TargetMode="External"/><Relationship Id="rId14" Type="http://schemas.openxmlformats.org/officeDocument/2006/relationships/image" Target="../media/image108.jpe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13" Type="http://schemas.openxmlformats.org/officeDocument/2006/relationships/hyperlink" Target="https://www.latex-project.org/" TargetMode="External"/><Relationship Id="rId3" Type="http://schemas.openxmlformats.org/officeDocument/2006/relationships/hyperlink" Target="https://bg.wikipedia.org/wiki/LaTeX" TargetMode="External"/><Relationship Id="rId7" Type="http://schemas.openxmlformats.org/officeDocument/2006/relationships/hyperlink" Target="https://texfaq.org/FAQ-latex2e" TargetMode="External"/><Relationship Id="rId12" Type="http://schemas.openxmlformats.org/officeDocument/2006/relationships/hyperlink" Target="https://bg.wikipedia.org/wiki/LaTeX#%D0%9F%D1%80%D0%B8%D0%BC%D0%B5%D1%80" TargetMode="External"/><Relationship Id="rId17" Type="http://schemas.openxmlformats.org/officeDocument/2006/relationships/hyperlink" Target="https://bg.wikipedia.org/wiki/&#1045;&#1079;&#1080;&#1082;_&#1079;&#1072;_&#1084;&#1072;&#1088;&#1082;&#1080;&#1088;&#1072;&#1085;&#1077;" TargetMode="External"/><Relationship Id="rId2" Type="http://schemas.openxmlformats.org/officeDocument/2006/relationships/image" Target="../media/image16.png"/><Relationship Id="rId16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bg.wikipedia.org/wiki/XML" TargetMode="External"/><Relationship Id="rId11" Type="http://schemas.openxmlformats.org/officeDocument/2006/relationships/image" Target="../media/image11.png"/><Relationship Id="rId5" Type="http://schemas.openxmlformats.org/officeDocument/2006/relationships/hyperlink" Target="https://www.researchgate.net/profile/Frank_Mittelbach" TargetMode="External"/><Relationship Id="rId15" Type="http://schemas.openxmlformats.org/officeDocument/2006/relationships/hyperlink" Target="https://www.latex-project.org/latex3/" TargetMode="External"/><Relationship Id="rId10" Type="http://schemas.openxmlformats.org/officeDocument/2006/relationships/image" Target="../media/image110.png"/><Relationship Id="rId4" Type="http://schemas.openxmlformats.org/officeDocument/2006/relationships/image" Target="../media/image105.png"/><Relationship Id="rId9" Type="http://schemas.openxmlformats.org/officeDocument/2006/relationships/hyperlink" Target="https://upload.wikimedia.org/wikipedia/commons/0/09/LaTeX_hello.png" TargetMode="External"/><Relationship Id="rId14" Type="http://schemas.openxmlformats.org/officeDocument/2006/relationships/image" Target="../media/image10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latex-project.org/" TargetMode="External"/><Relationship Id="rId13" Type="http://schemas.openxmlformats.org/officeDocument/2006/relationships/hyperlink" Target="https://en.wikipedia.org/wiki/TeX" TargetMode="External"/><Relationship Id="rId18" Type="http://schemas.openxmlformats.org/officeDocument/2006/relationships/image" Target="../media/image116.png"/><Relationship Id="rId3" Type="http://schemas.openxmlformats.org/officeDocument/2006/relationships/image" Target="../media/image112.png"/><Relationship Id="rId7" Type="http://schemas.openxmlformats.org/officeDocument/2006/relationships/image" Target="../media/image105.png"/><Relationship Id="rId12" Type="http://schemas.openxmlformats.org/officeDocument/2006/relationships/image" Target="../media/image113.png"/><Relationship Id="rId17" Type="http://schemas.openxmlformats.org/officeDocument/2006/relationships/hyperlink" Target="https://texfaq.org/FAQ-latex2e" TargetMode="External"/><Relationship Id="rId2" Type="http://schemas.openxmlformats.org/officeDocument/2006/relationships/hyperlink" Target="https://www.ctan.org/tex-archive/systems" TargetMode="External"/><Relationship Id="rId16" Type="http://schemas.openxmlformats.org/officeDocument/2006/relationships/image" Target="../media/image103.png"/><Relationship Id="rId20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bg.wikipedia.org/wiki/LaTeX" TargetMode="External"/><Relationship Id="rId11" Type="http://schemas.openxmlformats.org/officeDocument/2006/relationships/hyperlink" Target="../Graphic%20Design/Temp/James%20Patterson%20AUTHOR.png" TargetMode="External"/><Relationship Id="rId5" Type="http://schemas.openxmlformats.org/officeDocument/2006/relationships/image" Target="../media/image16.png"/><Relationship Id="rId15" Type="http://schemas.openxmlformats.org/officeDocument/2006/relationships/image" Target="../media/image115.png"/><Relationship Id="rId10" Type="http://schemas.openxmlformats.org/officeDocument/2006/relationships/hyperlink" Target="http://gunkies.org/wiki/VMS" TargetMode="External"/><Relationship Id="rId19" Type="http://schemas.openxmlformats.org/officeDocument/2006/relationships/hyperlink" Target="https://www.ctan.org/" TargetMode="External"/><Relationship Id="rId4" Type="http://schemas.openxmlformats.org/officeDocument/2006/relationships/image" Target="../media/image11.png"/><Relationship Id="rId9" Type="http://schemas.openxmlformats.org/officeDocument/2006/relationships/image" Target="../media/image104.png"/><Relationship Id="rId14" Type="http://schemas.openxmlformats.org/officeDocument/2006/relationships/image" Target="../media/image114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3" Type="http://schemas.openxmlformats.org/officeDocument/2006/relationships/image" Target="../media/image16.png"/><Relationship Id="rId7" Type="http://schemas.openxmlformats.org/officeDocument/2006/relationships/image" Target="../media/image10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latex-project.org/" TargetMode="External"/><Relationship Id="rId11" Type="http://schemas.openxmlformats.org/officeDocument/2006/relationships/image" Target="../media/image121.png"/><Relationship Id="rId5" Type="http://schemas.openxmlformats.org/officeDocument/2006/relationships/image" Target="../media/image105.png"/><Relationship Id="rId10" Type="http://schemas.openxmlformats.org/officeDocument/2006/relationships/image" Target="../media/image120.png"/><Relationship Id="rId4" Type="http://schemas.openxmlformats.org/officeDocument/2006/relationships/hyperlink" Target="https://bg.wikipedia.org/wiki/LaTeX" TargetMode="External"/><Relationship Id="rId9" Type="http://schemas.openxmlformats.org/officeDocument/2006/relationships/image" Target="../media/image119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s://bg.wikipedia.org/wiki/PDF" TargetMode="External"/><Relationship Id="rId13" Type="http://schemas.openxmlformats.org/officeDocument/2006/relationships/image" Target="../media/image128.png"/><Relationship Id="rId18" Type="http://schemas.openxmlformats.org/officeDocument/2006/relationships/image" Target="../media/image133.png"/><Relationship Id="rId26" Type="http://schemas.openxmlformats.org/officeDocument/2006/relationships/hyperlink" Target="https://bg.wikipedia.org/wiki/Adobe" TargetMode="External"/><Relationship Id="rId3" Type="http://schemas.openxmlformats.org/officeDocument/2006/relationships/image" Target="../media/image122.png"/><Relationship Id="rId21" Type="http://schemas.openxmlformats.org/officeDocument/2006/relationships/image" Target="../media/image103.png"/><Relationship Id="rId7" Type="http://schemas.openxmlformats.org/officeDocument/2006/relationships/image" Target="../media/image124.png"/><Relationship Id="rId12" Type="http://schemas.openxmlformats.org/officeDocument/2006/relationships/image" Target="../media/image127.png"/><Relationship Id="rId17" Type="http://schemas.openxmlformats.org/officeDocument/2006/relationships/image" Target="../media/image132.png"/><Relationship Id="rId25" Type="http://schemas.openxmlformats.org/officeDocument/2006/relationships/image" Target="../media/image137.png"/><Relationship Id="rId2" Type="http://schemas.openxmlformats.org/officeDocument/2006/relationships/hyperlink" Target="https://github.com/VelinSkenderov/HTML-Task_20170221-/blob/master/WEB%20Analytics/WordPress/LaTeX/%D0%9D%D0%B5%20%D0%BC%D0%BD%D0%BE%D0%B3%D0%BE%20%D0%BA%D1%80%D0%B0%D1%82%D0%BA%D0%BE%20%D0%B2%D1%8A%D0%B2%D0%B5%D0%B4%D0%B5%D0%BD%D0%B8%D0%B5%20%D0%B2%20LATEX2%CE%B5%20(TeXdoc.net%2C%20lshort-bg).pdf" TargetMode="External"/><Relationship Id="rId16" Type="http://schemas.openxmlformats.org/officeDocument/2006/relationships/image" Target="../media/image131.png"/><Relationship Id="rId20" Type="http://schemas.openxmlformats.org/officeDocument/2006/relationships/image" Target="../media/image1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3.png"/><Relationship Id="rId11" Type="http://schemas.openxmlformats.org/officeDocument/2006/relationships/image" Target="../media/image104.png"/><Relationship Id="rId24" Type="http://schemas.openxmlformats.org/officeDocument/2006/relationships/hyperlink" Target="https://github.com/VelinSkenderov/HTML-Task_20170221-/blob/master/WEB%20Analytics/WordPress/pdfTEX/The%20pdfTEX%20user%20manual%20(cc.uoc.gr%2C%20pdftex-a.pdf).pdf" TargetMode="External"/><Relationship Id="rId5" Type="http://schemas.openxmlformats.org/officeDocument/2006/relationships/image" Target="../media/image16.png"/><Relationship Id="rId15" Type="http://schemas.openxmlformats.org/officeDocument/2006/relationships/image" Target="../media/image130.png"/><Relationship Id="rId23" Type="http://schemas.openxmlformats.org/officeDocument/2006/relationships/image" Target="../media/image136.png"/><Relationship Id="rId10" Type="http://schemas.openxmlformats.org/officeDocument/2006/relationships/image" Target="../media/image126.png"/><Relationship Id="rId19" Type="http://schemas.openxmlformats.org/officeDocument/2006/relationships/hyperlink" Target="https://www.iso.org/home.html" TargetMode="External"/><Relationship Id="rId4" Type="http://schemas.openxmlformats.org/officeDocument/2006/relationships/image" Target="../media/image11.png"/><Relationship Id="rId9" Type="http://schemas.openxmlformats.org/officeDocument/2006/relationships/image" Target="../media/image125.png"/><Relationship Id="rId14" Type="http://schemas.openxmlformats.org/officeDocument/2006/relationships/image" Target="../media/image129.png"/><Relationship Id="rId22" Type="http://schemas.openxmlformats.org/officeDocument/2006/relationships/image" Target="../media/image135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latextemplates.com/cat/title-pages" TargetMode="External"/><Relationship Id="rId13" Type="http://schemas.openxmlformats.org/officeDocument/2006/relationships/image" Target="../media/image143.png"/><Relationship Id="rId18" Type="http://schemas.openxmlformats.org/officeDocument/2006/relationships/hyperlink" Target="https://www.latextemplates.com/cat/laboratory-reports" TargetMode="External"/><Relationship Id="rId26" Type="http://schemas.openxmlformats.org/officeDocument/2006/relationships/hyperlink" Target="https://www.latextemplates.com/cat/conference-posters" TargetMode="External"/><Relationship Id="rId39" Type="http://schemas.openxmlformats.org/officeDocument/2006/relationships/image" Target="../media/image16.png"/><Relationship Id="rId3" Type="http://schemas.openxmlformats.org/officeDocument/2006/relationships/image" Target="../media/image138.png"/><Relationship Id="rId21" Type="http://schemas.openxmlformats.org/officeDocument/2006/relationships/image" Target="../media/image147.png"/><Relationship Id="rId34" Type="http://schemas.openxmlformats.org/officeDocument/2006/relationships/hyperlink" Target="https://www.latextemplates.com/cat/articles" TargetMode="External"/><Relationship Id="rId7" Type="http://schemas.openxmlformats.org/officeDocument/2006/relationships/image" Target="../media/image140.png"/><Relationship Id="rId12" Type="http://schemas.openxmlformats.org/officeDocument/2006/relationships/hyperlink" Target="https://www.latextemplates.com/cat/presentations" TargetMode="External"/><Relationship Id="rId17" Type="http://schemas.openxmlformats.org/officeDocument/2006/relationships/image" Target="../media/image145.png"/><Relationship Id="rId25" Type="http://schemas.openxmlformats.org/officeDocument/2006/relationships/image" Target="../media/image149.png"/><Relationship Id="rId33" Type="http://schemas.openxmlformats.org/officeDocument/2006/relationships/image" Target="../media/image153.png"/><Relationship Id="rId38" Type="http://schemas.openxmlformats.org/officeDocument/2006/relationships/image" Target="../media/image11.png"/><Relationship Id="rId2" Type="http://schemas.openxmlformats.org/officeDocument/2006/relationships/hyperlink" Target="https://www.latextemplates.com/cat/essays" TargetMode="External"/><Relationship Id="rId16" Type="http://schemas.openxmlformats.org/officeDocument/2006/relationships/hyperlink" Target="https://www.latextemplates.com/cat/newsletters" TargetMode="External"/><Relationship Id="rId20" Type="http://schemas.openxmlformats.org/officeDocument/2006/relationships/hyperlink" Target="https://www.latextemplates.com/cat/formal-letters" TargetMode="External"/><Relationship Id="rId29" Type="http://schemas.openxmlformats.org/officeDocument/2006/relationships/image" Target="../media/image15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latextemplates.com/" TargetMode="External"/><Relationship Id="rId11" Type="http://schemas.openxmlformats.org/officeDocument/2006/relationships/image" Target="../media/image142.png"/><Relationship Id="rId24" Type="http://schemas.openxmlformats.org/officeDocument/2006/relationships/hyperlink" Target="https://www.latextemplates.com/cat/cover-letters" TargetMode="External"/><Relationship Id="rId32" Type="http://schemas.openxmlformats.org/officeDocument/2006/relationships/hyperlink" Target="https://www.latextemplates.com/cat/assignments" TargetMode="External"/><Relationship Id="rId37" Type="http://schemas.openxmlformats.org/officeDocument/2006/relationships/image" Target="../media/image155.png"/><Relationship Id="rId40" Type="http://schemas.openxmlformats.org/officeDocument/2006/relationships/image" Target="../media/image156.png"/><Relationship Id="rId5" Type="http://schemas.openxmlformats.org/officeDocument/2006/relationships/image" Target="../media/image139.png"/><Relationship Id="rId15" Type="http://schemas.openxmlformats.org/officeDocument/2006/relationships/image" Target="../media/image144.png"/><Relationship Id="rId23" Type="http://schemas.openxmlformats.org/officeDocument/2006/relationships/image" Target="../media/image148.png"/><Relationship Id="rId28" Type="http://schemas.openxmlformats.org/officeDocument/2006/relationships/hyperlink" Target="https://www.latextemplates.com/cat/calendars" TargetMode="External"/><Relationship Id="rId36" Type="http://schemas.openxmlformats.org/officeDocument/2006/relationships/hyperlink" Target="https://www.latextemplates.com/cat/academic-journals" TargetMode="External"/><Relationship Id="rId10" Type="http://schemas.openxmlformats.org/officeDocument/2006/relationships/hyperlink" Target="https://www.latextemplates.com/wp-content/uploads/1995/01/thesis.png" TargetMode="External"/><Relationship Id="rId19" Type="http://schemas.openxmlformats.org/officeDocument/2006/relationships/image" Target="../media/image146.png"/><Relationship Id="rId31" Type="http://schemas.openxmlformats.org/officeDocument/2006/relationships/image" Target="../media/image152.png"/><Relationship Id="rId4" Type="http://schemas.openxmlformats.org/officeDocument/2006/relationships/hyperlink" Target="https://www.latextemplates.com/cat/laboratory-books" TargetMode="External"/><Relationship Id="rId9" Type="http://schemas.openxmlformats.org/officeDocument/2006/relationships/image" Target="../media/image141.png"/><Relationship Id="rId14" Type="http://schemas.openxmlformats.org/officeDocument/2006/relationships/hyperlink" Target="https://www.latextemplates.com/cat/miscellaneous" TargetMode="External"/><Relationship Id="rId22" Type="http://schemas.openxmlformats.org/officeDocument/2006/relationships/hyperlink" Target="https://www.latextemplates.com/cat/curricula-vitae" TargetMode="External"/><Relationship Id="rId27" Type="http://schemas.openxmlformats.org/officeDocument/2006/relationships/image" Target="../media/image150.png"/><Relationship Id="rId30" Type="http://schemas.openxmlformats.org/officeDocument/2006/relationships/hyperlink" Target="https://www.latextemplates.com/cat/books" TargetMode="External"/><Relationship Id="rId35" Type="http://schemas.openxmlformats.org/officeDocument/2006/relationships/image" Target="../media/image154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57.png"/><Relationship Id="rId7" Type="http://schemas.openxmlformats.org/officeDocument/2006/relationships/hyperlink" Target="http://cdn.mathjax.org/mathjax/latest/MathJax.js?config=TeX-AMS-MML_HTMLorMML" TargetMode="External"/><Relationship Id="rId2" Type="http://schemas.openxmlformats.org/officeDocument/2006/relationships/hyperlink" Target="http://latex.userpage.fu-berlin.de/math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.png"/><Relationship Id="rId5" Type="http://schemas.openxmlformats.org/officeDocument/2006/relationships/image" Target="../media/image11.png"/><Relationship Id="rId4" Type="http://schemas.openxmlformats.org/officeDocument/2006/relationships/image" Target="../media/image15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1.png"/><Relationship Id="rId13" Type="http://schemas.openxmlformats.org/officeDocument/2006/relationships/hyperlink" Target="https://s0.wp.com/latex.php?latex=i%5Chbar%5Cfrac%7B%5Cpartial%7D%7B%5Cpartial+t%7D%5Cleft%7C%5CPsi%28t%29%5Cright%3E%3DH%5Cleft%7C%5CPsi%28t%29%5Cright%3E&amp;bg=ffffff&amp;fg=000&amp;s=0" TargetMode="External"/><Relationship Id="rId18" Type="http://schemas.openxmlformats.org/officeDocument/2006/relationships/image" Target="../media/image165.png"/><Relationship Id="rId3" Type="http://schemas.openxmlformats.org/officeDocument/2006/relationships/image" Target="../media/image16.png"/><Relationship Id="rId21" Type="http://schemas.openxmlformats.org/officeDocument/2006/relationships/hyperlink" Target="https://en.support.wordpress.com/microsoft-word/#plain-text" TargetMode="External"/><Relationship Id="rId7" Type="http://schemas.openxmlformats.org/officeDocument/2006/relationships/hyperlink" Target="https://en.support.wordpress.com/latex/" TargetMode="External"/><Relationship Id="rId12" Type="http://schemas.openxmlformats.org/officeDocument/2006/relationships/image" Target="../media/image104.png"/><Relationship Id="rId17" Type="http://schemas.openxmlformats.org/officeDocument/2006/relationships/hyperlink" Target="http://tex.stackexchange.com/" TargetMode="External"/><Relationship Id="rId25" Type="http://schemas.openxmlformats.org/officeDocument/2006/relationships/hyperlink" Target="http://www.ams.org/publications/authors/tex/tex" TargetMode="External"/><Relationship Id="rId2" Type="http://schemas.openxmlformats.org/officeDocument/2006/relationships/image" Target="../media/image159.png"/><Relationship Id="rId16" Type="http://schemas.openxmlformats.org/officeDocument/2006/relationships/hyperlink" Target="http://en.forums.wordpress.com/" TargetMode="External"/><Relationship Id="rId20" Type="http://schemas.openxmlformats.org/officeDocument/2006/relationships/image" Target="../media/image1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0.png"/><Relationship Id="rId11" Type="http://schemas.openxmlformats.org/officeDocument/2006/relationships/hyperlink" Target="https://s0.wp.com/latex.php?latex=%5CLaTeX&amp;bg=ffffff&amp;fg=000&amp;s=0" TargetMode="External"/><Relationship Id="rId24" Type="http://schemas.openxmlformats.org/officeDocument/2006/relationships/hyperlink" Target="http://www.latex-project.org/guides/" TargetMode="External"/><Relationship Id="rId5" Type="http://schemas.openxmlformats.org/officeDocument/2006/relationships/hyperlink" Target="https://wordpress.org/" TargetMode="External"/><Relationship Id="rId15" Type="http://schemas.openxmlformats.org/officeDocument/2006/relationships/image" Target="../media/image164.png"/><Relationship Id="rId23" Type="http://schemas.openxmlformats.org/officeDocument/2006/relationships/image" Target="../media/image167.png"/><Relationship Id="rId10" Type="http://schemas.openxmlformats.org/officeDocument/2006/relationships/image" Target="../media/image162.png"/><Relationship Id="rId19" Type="http://schemas.openxmlformats.org/officeDocument/2006/relationships/hyperlink" Target="https://github.com/VelinSkenderov/HTML-Task_20170221-/blob/master/WEB%20Analytics/WordPress/MiKTeX/LaTeX%20(support.wordpress.com).pdf" TargetMode="External"/><Relationship Id="rId4" Type="http://schemas.openxmlformats.org/officeDocument/2006/relationships/image" Target="../media/image11.png"/><Relationship Id="rId9" Type="http://schemas.openxmlformats.org/officeDocument/2006/relationships/hyperlink" Target="http://cdn.mathjax.org/mathjax/latest/MathJax.js?config=TeX-AMS-MML_HTMLorMML" TargetMode="External"/><Relationship Id="rId14" Type="http://schemas.openxmlformats.org/officeDocument/2006/relationships/image" Target="../media/image163.png"/><Relationship Id="rId22" Type="http://schemas.openxmlformats.org/officeDocument/2006/relationships/hyperlink" Target="https://s0.wp.com/latex.php?latex=%5CLaTeX&amp;bg=ffcccc&amp;fg=cc00ff&amp;s=4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1.png"/><Relationship Id="rId2" Type="http://schemas.openxmlformats.org/officeDocument/2006/relationships/hyperlink" Target="https://demos.famethemes.com/screenr/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bg.wordpress.org/plugins/googleanalytics/" TargetMode="External"/><Relationship Id="rId5" Type="http://schemas.openxmlformats.org/officeDocument/2006/relationships/hyperlink" Target="https://wordpress.org/" TargetMode="External"/><Relationship Id="rId4" Type="http://schemas.openxmlformats.org/officeDocument/2006/relationships/image" Target="../media/image16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wpbeginner.com/wordpress-security/" TargetMode="External"/><Relationship Id="rId13" Type="http://schemas.openxmlformats.org/officeDocument/2006/relationships/hyperlink" Target="https://safebrowsing.google.com/" TargetMode="External"/><Relationship Id="rId3" Type="http://schemas.openxmlformats.org/officeDocument/2006/relationships/image" Target="../media/image168.png"/><Relationship Id="rId7" Type="http://schemas.openxmlformats.org/officeDocument/2006/relationships/image" Target="../media/image170.png"/><Relationship Id="rId12" Type="http://schemas.openxmlformats.org/officeDocument/2006/relationships/image" Target="../media/image172.png"/><Relationship Id="rId17" Type="http://schemas.openxmlformats.org/officeDocument/2006/relationships/hyperlink" Target="http://www.bmsys.eu/" TargetMode="External"/><Relationship Id="rId2" Type="http://schemas.openxmlformats.org/officeDocument/2006/relationships/hyperlink" Target="https://safebrowsing.google.com/safebrowsing/report_general/" TargetMode="External"/><Relationship Id="rId16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ransparencyreport.google.com/safe-browsing/search?url=https:%2F%2Fwordpress.org%2F" TargetMode="External"/><Relationship Id="rId11" Type="http://schemas.openxmlformats.org/officeDocument/2006/relationships/hyperlink" Target="https://transparencyreport.google.com/safe-browsing/overview" TargetMode="External"/><Relationship Id="rId5" Type="http://schemas.openxmlformats.org/officeDocument/2006/relationships/image" Target="../media/image169.png"/><Relationship Id="rId15" Type="http://schemas.openxmlformats.org/officeDocument/2006/relationships/image" Target="../media/image174.png"/><Relationship Id="rId10" Type="http://schemas.openxmlformats.org/officeDocument/2006/relationships/image" Target="../media/image16.png"/><Relationship Id="rId4" Type="http://schemas.openxmlformats.org/officeDocument/2006/relationships/hyperlink" Target="https://transparencyreport.google.com/safe-browsing/search?url=www.bmsys.eu" TargetMode="External"/><Relationship Id="rId9" Type="http://schemas.openxmlformats.org/officeDocument/2006/relationships/image" Target="../media/image171.png"/><Relationship Id="rId14" Type="http://schemas.openxmlformats.org/officeDocument/2006/relationships/image" Target="../media/image173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8.png"/><Relationship Id="rId13" Type="http://schemas.openxmlformats.org/officeDocument/2006/relationships/hyperlink" Target="https://cdn4.wpbeginner.com/wp-content/uploads/2019/02/wpupdates.png" TargetMode="External"/><Relationship Id="rId3" Type="http://schemas.openxmlformats.org/officeDocument/2006/relationships/image" Target="../media/image175.png"/><Relationship Id="rId7" Type="http://schemas.openxmlformats.org/officeDocument/2006/relationships/hyperlink" Target="COMMON/&#1048;&#1053;&#1060;&#1054;&#1056;&#1052;&#1040;&#1062;&#1048;&#1054;&#1053;&#1053;&#1040;%20&#1041;&#1045;&#1047;&#1054;&#1055;&#1040;&#1057;&#1053;&#1054;&#1057;&#1058;%20&#1085;&#1072;%20WordPress%20(&#1056;&#1098;&#1082;&#1086;&#1074;&#1086;&#1076;&#1089;&#1090;&#1074;&#1086;%20'&#1057;&#1090;&#1098;&#1087;&#1082;&#1072;%20&#1087;&#1086;%20&#1089;&#1090;&#1098;&#1087;&#1082;&#1072;',%20wpbeginner.com,%202019).pdf" TargetMode="External"/><Relationship Id="rId12" Type="http://schemas.openxmlformats.org/officeDocument/2006/relationships/image" Target="../media/image16.png"/><Relationship Id="rId2" Type="http://schemas.openxmlformats.org/officeDocument/2006/relationships/hyperlink" Target="https://hostingfacts.com/wp-content/uploads/2015/12/site_hosting.png" TargetMode="External"/><Relationship Id="rId16" Type="http://schemas.openxmlformats.org/officeDocument/2006/relationships/hyperlink" Target="https://en.wikipedia.org/wiki/Denial-of-service_attack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7.png"/><Relationship Id="rId11" Type="http://schemas.openxmlformats.org/officeDocument/2006/relationships/image" Target="../media/image11.png"/><Relationship Id="rId5" Type="http://schemas.openxmlformats.org/officeDocument/2006/relationships/image" Target="../media/image176.png"/><Relationship Id="rId15" Type="http://schemas.openxmlformats.org/officeDocument/2006/relationships/image" Target="../media/image181.png"/><Relationship Id="rId10" Type="http://schemas.openxmlformats.org/officeDocument/2006/relationships/image" Target="../media/image179.png"/><Relationship Id="rId4" Type="http://schemas.openxmlformats.org/officeDocument/2006/relationships/hyperlink" Target="https://www.wpbeginner.com/refer/updraftplus/" TargetMode="External"/><Relationship Id="rId9" Type="http://schemas.openxmlformats.org/officeDocument/2006/relationships/hyperlink" Target="https://cdn3.wpbeginner.com/wp-content/uploads/2019/02/strongpasswords.png" TargetMode="External"/><Relationship Id="rId14" Type="http://schemas.openxmlformats.org/officeDocument/2006/relationships/image" Target="../media/image180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hyperlink" Target="https://downloads.wordpress.org/plugin/sucuri-scanner.1.8.20.zip" TargetMode="External"/><Relationship Id="rId3" Type="http://schemas.openxmlformats.org/officeDocument/2006/relationships/image" Target="../media/image182.png"/><Relationship Id="rId7" Type="http://schemas.openxmlformats.org/officeDocument/2006/relationships/image" Target="../media/image11.png"/><Relationship Id="rId2" Type="http://schemas.openxmlformats.org/officeDocument/2006/relationships/hyperlink" Target="https://bg.wordpress.org/plugins/sucuri-scanner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185.png"/><Relationship Id="rId5" Type="http://schemas.openxmlformats.org/officeDocument/2006/relationships/image" Target="../media/image183.png"/><Relationship Id="rId10" Type="http://schemas.openxmlformats.org/officeDocument/2006/relationships/hyperlink" Target="https://ps.w.org/sucuri-scanner/assets/screenshot-4.png?rev=1702421" TargetMode="External"/><Relationship Id="rId4" Type="http://schemas.openxmlformats.org/officeDocument/2006/relationships/hyperlink" Target="https://sucuri.net/website-security-platform/signup" TargetMode="External"/><Relationship Id="rId9" Type="http://schemas.openxmlformats.org/officeDocument/2006/relationships/image" Target="../media/image184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8.png"/><Relationship Id="rId13" Type="http://schemas.openxmlformats.org/officeDocument/2006/relationships/hyperlink" Target="https://ps.w.org/sucuri-scanner/assets/screenshot-5.png" TargetMode="External"/><Relationship Id="rId18" Type="http://schemas.openxmlformats.org/officeDocument/2006/relationships/image" Target="../media/image193.png"/><Relationship Id="rId3" Type="http://schemas.openxmlformats.org/officeDocument/2006/relationships/image" Target="../media/image186.png"/><Relationship Id="rId21" Type="http://schemas.openxmlformats.org/officeDocument/2006/relationships/image" Target="../media/image11.png"/><Relationship Id="rId7" Type="http://schemas.openxmlformats.org/officeDocument/2006/relationships/hyperlink" Target="https://ps.w.org/sucuri-scanner/assets/screenshot-2.png" TargetMode="External"/><Relationship Id="rId12" Type="http://schemas.openxmlformats.org/officeDocument/2006/relationships/image" Target="../media/image190.png"/><Relationship Id="rId17" Type="http://schemas.openxmlformats.org/officeDocument/2006/relationships/hyperlink" Target="https://ps.w.org/sucuri-scanner/assets/screenshot-7.png" TargetMode="External"/><Relationship Id="rId2" Type="http://schemas.openxmlformats.org/officeDocument/2006/relationships/hyperlink" Target="https://ps.w.org/sucuri-scanner/assets/screenshot-1.png" TargetMode="External"/><Relationship Id="rId16" Type="http://schemas.openxmlformats.org/officeDocument/2006/relationships/image" Target="../media/image192.png"/><Relationship Id="rId20" Type="http://schemas.openxmlformats.org/officeDocument/2006/relationships/image" Target="../media/image1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7.png"/><Relationship Id="rId11" Type="http://schemas.openxmlformats.org/officeDocument/2006/relationships/hyperlink" Target="https://ps.w.org/sucuri-scanner/assets/screenshot-4.png" TargetMode="External"/><Relationship Id="rId5" Type="http://schemas.openxmlformats.org/officeDocument/2006/relationships/hyperlink" Target="https://bg.wordpress.org/plugins/sucuri-scanner/" TargetMode="External"/><Relationship Id="rId15" Type="http://schemas.openxmlformats.org/officeDocument/2006/relationships/hyperlink" Target="https://ps.w.org/sucuri-scanner/assets/screenshot-6.png" TargetMode="External"/><Relationship Id="rId10" Type="http://schemas.openxmlformats.org/officeDocument/2006/relationships/image" Target="../media/image189.png"/><Relationship Id="rId19" Type="http://schemas.openxmlformats.org/officeDocument/2006/relationships/hyperlink" Target="https://ps.w.org/sucuri-scanner/assets/screenshot-8.png" TargetMode="External"/><Relationship Id="rId4" Type="http://schemas.openxmlformats.org/officeDocument/2006/relationships/image" Target="../media/image16.png"/><Relationship Id="rId9" Type="http://schemas.openxmlformats.org/officeDocument/2006/relationships/hyperlink" Target="https://ps.w.org/sucuri-scanner/assets/screenshot-3.png" TargetMode="External"/><Relationship Id="rId14" Type="http://schemas.openxmlformats.org/officeDocument/2006/relationships/image" Target="../media/image19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www.google.com/search?q=apache+logo&amp;hl=bg&amp;authuser=0&amp;tbm=isch&amp;source=iu&amp;ictx=1&amp;fir=-p81uELXn2ETkM%253A%252CCSwlY98VZXSXLM%252C_&amp;usg=AI4_-kShAyhzmzcbUeKIU9L3DRH58Yz6hA&amp;sa=X&amp;ved=2ahUKEwi45O2d-eDgAhXmzIUKHUlUDfwQ9QEwAXoECAMQBg#imgrc=LR0wjo43C1aZ8M: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hyperlink" Target="https://www.google.com/search?q=nginx+logo&amp;hl=bg&amp;authuser=0&amp;tbm=isch&amp;source=iu&amp;ictx=1&amp;fir=dr5OzV4fO49c4M%253A%252CnW1dwmlcF-W_FM%252C_&amp;usg=AI4_-kT8M8BrQYvG07Fb8eBQ6282B_dbgw&amp;sa=X&amp;ved=2ahUKEwjmnNzM-eDgAhWsyoUKHSQWA3wQ9QEwBXoECAUQDg#imgrc=dr5OzV4fO49c4M: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s1.wp.com/wp-content/themes/h4/landing/marketing/pages/_common/components/plan-personal/media/icon.svg?v=201901" TargetMode="External"/><Relationship Id="rId13" Type="http://schemas.openxmlformats.org/officeDocument/2006/relationships/image" Target="../media/image22.png"/><Relationship Id="rId3" Type="http://schemas.openxmlformats.org/officeDocument/2006/relationships/image" Target="../media/image1.png"/><Relationship Id="rId7" Type="http://schemas.openxmlformats.org/officeDocument/2006/relationships/image" Target="../media/image18.png"/><Relationship Id="rId12" Type="http://schemas.openxmlformats.org/officeDocument/2006/relationships/image" Target="../media/image21.png"/><Relationship Id="rId17" Type="http://schemas.openxmlformats.org/officeDocument/2006/relationships/image" Target="../media/image24.png"/><Relationship Id="rId2" Type="http://schemas.openxmlformats.org/officeDocument/2006/relationships/image" Target="../media/image11.png"/><Relationship Id="rId16" Type="http://schemas.openxmlformats.org/officeDocument/2006/relationships/hyperlink" Target="https://s1.wp.com/wp-content/themes/h4/landing/marketing/pages/_common/components/plan-ecommerce/media/icon.svg?v=201901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1.wp.com/wp-content/themes/h4/landing/marketing/pages/_common/components/plan-blogger/media/icon.svg?v=201901" TargetMode="External"/><Relationship Id="rId11" Type="http://schemas.openxmlformats.org/officeDocument/2006/relationships/image" Target="../media/image20.png"/><Relationship Id="rId5" Type="http://schemas.openxmlformats.org/officeDocument/2006/relationships/image" Target="../media/image17.png"/><Relationship Id="rId15" Type="http://schemas.openxmlformats.org/officeDocument/2006/relationships/image" Target="../media/image23.png"/><Relationship Id="rId10" Type="http://schemas.openxmlformats.org/officeDocument/2006/relationships/hyperlink" Target="https://s1.wp.com/wp-content/themes/h4/landing/marketing/pages/_common/components/plan-premium/media/icon.svg?v=201901" TargetMode="External"/><Relationship Id="rId4" Type="http://schemas.openxmlformats.org/officeDocument/2006/relationships/hyperlink" Target="https://wordpress.com/" TargetMode="External"/><Relationship Id="rId9" Type="http://schemas.openxmlformats.org/officeDocument/2006/relationships/image" Target="../media/image19.png"/><Relationship Id="rId14" Type="http://schemas.openxmlformats.org/officeDocument/2006/relationships/hyperlink" Target="https://s1.wp.com/wp-content/themes/h4/landing/marketing/pages/_common/components/plan-business/media/icon.svg?v=201901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25.png"/><Relationship Id="rId7" Type="http://schemas.openxmlformats.org/officeDocument/2006/relationships/hyperlink" Target="https://en.wikipedia.org/wiki/Affiliate_marketing" TargetMode="External"/><Relationship Id="rId2" Type="http://schemas.openxmlformats.org/officeDocument/2006/relationships/hyperlink" Target="https://static.businessworld.in/article/article_extra_large_image/1469428090_JLek1O_Overview-graphic-soldier-470.jpg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hyperlink" Target="http://ivytechnoweb.net/wp-content/uploads/2017/02/%D0%A0%D0%B0%D0%B7%D0%BB%D0%B8%D0%BA%D0%B8%D1%82%D0%B5-%D0%BC%D0%B5%D0%B6%D0%B4%D1%83-WordPress.com-%D0%B8-WordPress.org-700x1600.jpg" TargetMode="External"/><Relationship Id="rId5" Type="http://schemas.openxmlformats.org/officeDocument/2006/relationships/image" Target="../media/image26.png"/><Relationship Id="rId10" Type="http://schemas.openxmlformats.org/officeDocument/2006/relationships/hyperlink" Target="https://wordpress.com/start/business/?ref=homepage" TargetMode="External"/><Relationship Id="rId4" Type="http://schemas.openxmlformats.org/officeDocument/2006/relationships/hyperlink" Target="https://www.wpbeginner.com/beginners-guide/self-hosted-wordpress-org-vs-free-wordpress-com-infograph/" TargetMode="External"/><Relationship Id="rId9" Type="http://schemas.openxmlformats.org/officeDocument/2006/relationships/hyperlink" Target="https://wordpress.com/start/premium/?ref=homepage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wordpress.org/hosting/" TargetMode="External"/><Relationship Id="rId13" Type="http://schemas.openxmlformats.org/officeDocument/2006/relationships/image" Target="../media/image1.png"/><Relationship Id="rId3" Type="http://schemas.openxmlformats.org/officeDocument/2006/relationships/hyperlink" Target="https://www.mysql.com/" TargetMode="External"/><Relationship Id="rId7" Type="http://schemas.openxmlformats.org/officeDocument/2006/relationships/hyperlink" Target="https://nginx.org/" TargetMode="External"/><Relationship Id="rId12" Type="http://schemas.openxmlformats.org/officeDocument/2006/relationships/image" Target="../media/image11.png"/><Relationship Id="rId2" Type="http://schemas.openxmlformats.org/officeDocument/2006/relationships/hyperlink" Target="https://secure.php.net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httpd.apache.org/" TargetMode="External"/><Relationship Id="rId11" Type="http://schemas.openxmlformats.org/officeDocument/2006/relationships/image" Target="../media/image27.png"/><Relationship Id="rId5" Type="http://schemas.openxmlformats.org/officeDocument/2006/relationships/hyperlink" Target="https://wordpress.org/news/2016/12/moving-toward-ssl/" TargetMode="External"/><Relationship Id="rId10" Type="http://schemas.openxmlformats.org/officeDocument/2006/relationships/hyperlink" Target="https://wordpress.org/about/requirements/" TargetMode="External"/><Relationship Id="rId4" Type="http://schemas.openxmlformats.org/officeDocument/2006/relationships/hyperlink" Target="https://mariadb.org/" TargetMode="External"/><Relationship Id="rId9" Type="http://schemas.openxmlformats.org/officeDocument/2006/relationships/hyperlink" Target="https://wordpress.org/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digitalocean.com/community/tutorials/apache-vs-nginx-practical-considerations" TargetMode="External"/><Relationship Id="rId13" Type="http://schemas.openxmlformats.org/officeDocument/2006/relationships/hyperlink" Target="https://dev.mysql.com/doc/refman/5.7/en/query-cache.html" TargetMode="External"/><Relationship Id="rId3" Type="http://schemas.openxmlformats.org/officeDocument/2006/relationships/image" Target="../media/image11.png"/><Relationship Id="rId7" Type="http://schemas.openxmlformats.org/officeDocument/2006/relationships/hyperlink" Target="https://www.keycdn.com/blog/http-cache-headers" TargetMode="External"/><Relationship Id="rId12" Type="http://schemas.openxmlformats.org/officeDocument/2006/relationships/hyperlink" Target="https://www.sitepoint.com/understanding-opcache/" TargetMode="External"/><Relationship Id="rId2" Type="http://schemas.openxmlformats.org/officeDocument/2006/relationships/image" Target="../media/image28.png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ordpress.org/plugins/enable-gzip-compression/" TargetMode="External"/><Relationship Id="rId11" Type="http://schemas.openxmlformats.org/officeDocument/2006/relationships/hyperlink" Target="http://php.net/apc" TargetMode="External"/><Relationship Id="rId5" Type="http://schemas.openxmlformats.org/officeDocument/2006/relationships/hyperlink" Target="https://bg.wordpress.org/plugins/wordpress-gzip-compression/" TargetMode="External"/><Relationship Id="rId15" Type="http://schemas.openxmlformats.org/officeDocument/2006/relationships/hyperlink" Target="http://wordpress.tv/2012/09/01/iliya-polihronov-high-performance-wordpress/" TargetMode="External"/><Relationship Id="rId10" Type="http://schemas.openxmlformats.org/officeDocument/2006/relationships/hyperlink" Target="https://en.wikipedia.org/wiki/List_of_PHP_accelerators" TargetMode="External"/><Relationship Id="rId4" Type="http://schemas.openxmlformats.org/officeDocument/2006/relationships/hyperlink" Target="https://codex.wordpress.org/WordPress_Server_Optimization" TargetMode="External"/><Relationship Id="rId9" Type="http://schemas.openxmlformats.org/officeDocument/2006/relationships/hyperlink" Target="https://github.com/VelinSkenderov/HTML-Task_20170221-/blob/master/WEB%20Analytics/WordPress/PRESENTATION/Apache%20vs%20Nginx%20-%20Practical%20Considerations%20(digitalocean.com).doc" TargetMode="External"/><Relationship Id="rId14" Type="http://schemas.openxmlformats.org/officeDocument/2006/relationships/hyperlink" Target="https://bg.linkedin.com/in/iliya-polihronov-b062b332" TargetMode="Externa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google.com/search?q=apache+logo&amp;hl=bg&amp;authuser=0&amp;tbm=isch&amp;source=iu&amp;ictx=1&amp;fir=-p81uELXn2ETkM%253A%252CCSwlY98VZXSXLM%252C_&amp;usg=AI4_-kShAyhzmzcbUeKIU9L3DRH58Yz6hA&amp;sa=X&amp;ved=2ahUKEwi45O2d-eDgAhXmzIUKHUlUDfwQ9QEwAXoECAMQBg#imgrc=LR0wjo43C1aZ8M:" TargetMode="External"/><Relationship Id="rId3" Type="http://schemas.openxmlformats.org/officeDocument/2006/relationships/image" Target="../media/image29.png"/><Relationship Id="rId7" Type="http://schemas.openxmlformats.org/officeDocument/2006/relationships/image" Target="../media/image30.png"/><Relationship Id="rId2" Type="http://schemas.openxmlformats.org/officeDocument/2006/relationships/hyperlink" Target="https://www.digitalocean.com/community/tutorials/apache-vs-nginx-practical-considerations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google.com/search?q=nginx+logo&amp;hl=bg&amp;authuser=0&amp;tbm=isch&amp;source=iu&amp;ictx=1&amp;fir=dr5OzV4fO49c4M%253A%252CnW1dwmlcF-W_FM%252C_&amp;usg=AI4_-kT8M8BrQYvG07Fb8eBQ6282B_dbgw&amp;sa=X&amp;ved=2ahUKEwjmnNzM-eDgAhWsyoUKHSQWA3wQ9QEwBXoECAUQDg#imgrc=dr5OzV4fO49c4M:" TargetMode="External"/><Relationship Id="rId11" Type="http://schemas.openxmlformats.org/officeDocument/2006/relationships/hyperlink" Target="https://www.nginx.com/resources/glossary/reverse-proxy-server/" TargetMode="External"/><Relationship Id="rId5" Type="http://schemas.openxmlformats.org/officeDocument/2006/relationships/image" Target="../media/image11.png"/><Relationship Id="rId10" Type="http://schemas.openxmlformats.org/officeDocument/2006/relationships/hyperlink" Target="https://en.wikipedia.org/wiki/C10k_problem" TargetMode="External"/><Relationship Id="rId4" Type="http://schemas.openxmlformats.org/officeDocument/2006/relationships/image" Target="../media/image1.png"/><Relationship Id="rId9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hyperlink" Target="https://github.com/VelinSkenderov/HTML-Task_20170221-/blob/master/WEB%20Analytics/WordPress/PRESENTATION/Introduction%20to%20Performance%20Profile%20(abelsiqueira.github.io).doc" TargetMode="External"/><Relationship Id="rId18" Type="http://schemas.openxmlformats.org/officeDocument/2006/relationships/image" Target="../media/image38.png"/><Relationship Id="rId26" Type="http://schemas.openxmlformats.org/officeDocument/2006/relationships/image" Target="../media/image42.png"/><Relationship Id="rId39" Type="http://schemas.openxmlformats.org/officeDocument/2006/relationships/hyperlink" Target="https://bg-bg.facebook.com/" TargetMode="External"/><Relationship Id="rId3" Type="http://schemas.openxmlformats.org/officeDocument/2006/relationships/image" Target="../media/image16.png"/><Relationship Id="rId21" Type="http://schemas.openxmlformats.org/officeDocument/2006/relationships/hyperlink" Target="https://www.spotify.com/" TargetMode="External"/><Relationship Id="rId34" Type="http://schemas.openxmlformats.org/officeDocument/2006/relationships/hyperlink" Target="http://datawarehouse4u.info/OLTP-vs-OLAP.html" TargetMode="External"/><Relationship Id="rId42" Type="http://schemas.openxmlformats.org/officeDocument/2006/relationships/image" Target="../media/image46.png"/><Relationship Id="rId47" Type="http://schemas.openxmlformats.org/officeDocument/2006/relationships/hyperlink" Target="https://www.ubuntu.com/" TargetMode="External"/><Relationship Id="rId50" Type="http://schemas.openxmlformats.org/officeDocument/2006/relationships/image" Target="../media/image50.png"/><Relationship Id="rId7" Type="http://schemas.openxmlformats.org/officeDocument/2006/relationships/hyperlink" Target="http://sourceforge.net/projects/wampserver/files/" TargetMode="External"/><Relationship Id="rId12" Type="http://schemas.openxmlformats.org/officeDocument/2006/relationships/image" Target="../media/image35.png"/><Relationship Id="rId17" Type="http://schemas.openxmlformats.org/officeDocument/2006/relationships/hyperlink" Target="https://twitter.com/?lang=bg" TargetMode="External"/><Relationship Id="rId25" Type="http://schemas.openxmlformats.org/officeDocument/2006/relationships/hyperlink" Target="https://www.mysql.com/why-mysql/white-papers/mysql-enterprise-edition-product-guide/" TargetMode="External"/><Relationship Id="rId33" Type="http://schemas.openxmlformats.org/officeDocument/2006/relationships/hyperlink" Target="https://dev.mysql.com/doc/refman/8.0/en/server-system-variables.html#sysvar_super_read_only" TargetMode="External"/><Relationship Id="rId38" Type="http://schemas.openxmlformats.org/officeDocument/2006/relationships/image" Target="../media/image44.png"/><Relationship Id="rId46" Type="http://schemas.openxmlformats.org/officeDocument/2006/relationships/image" Target="../media/image48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37.png"/><Relationship Id="rId20" Type="http://schemas.openxmlformats.org/officeDocument/2006/relationships/image" Target="../media/image39.png"/><Relationship Id="rId29" Type="http://schemas.openxmlformats.org/officeDocument/2006/relationships/hyperlink" Target="https://en.bitcoinwiki.org/wiki/SHA-256" TargetMode="External"/><Relationship Id="rId41" Type="http://schemas.openxmlformats.org/officeDocument/2006/relationships/hyperlink" Target="https://www.redhat.com/en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hyperlink" Target="http://www.wampserver.com/en/#wampserver-32-bits-php-5-6-25" TargetMode="External"/><Relationship Id="rId24" Type="http://schemas.openxmlformats.org/officeDocument/2006/relationships/image" Target="../media/image41.png"/><Relationship Id="rId32" Type="http://schemas.openxmlformats.org/officeDocument/2006/relationships/hyperlink" Target="https://dev.mysql.com/doc/refman/8.0/en/sys-schema.html" TargetMode="External"/><Relationship Id="rId37" Type="http://schemas.openxmlformats.org/officeDocument/2006/relationships/hyperlink" Target="https://www.nokia.com/bg" TargetMode="External"/><Relationship Id="rId40" Type="http://schemas.openxmlformats.org/officeDocument/2006/relationships/image" Target="../media/image45.png"/><Relationship Id="rId45" Type="http://schemas.openxmlformats.org/officeDocument/2006/relationships/hyperlink" Target="http://www.gov.uk/dbs" TargetMode="External"/><Relationship Id="rId5" Type="http://schemas.openxmlformats.org/officeDocument/2006/relationships/hyperlink" Target="http://www.wampserver.com/en/" TargetMode="External"/><Relationship Id="rId15" Type="http://schemas.openxmlformats.org/officeDocument/2006/relationships/hyperlink" Target="https://www.youtube.com/?gl=BG&amp;hl=bg" TargetMode="External"/><Relationship Id="rId23" Type="http://schemas.openxmlformats.org/officeDocument/2006/relationships/hyperlink" Target="https://www.netflix.com/" TargetMode="External"/><Relationship Id="rId28" Type="http://schemas.openxmlformats.org/officeDocument/2006/relationships/hyperlink" Target="https://dev.mysql.com/doc/refman/8.0/en/caching-sha2-pluggable-authentication.html" TargetMode="External"/><Relationship Id="rId36" Type="http://schemas.openxmlformats.org/officeDocument/2006/relationships/image" Target="../media/image43.png"/><Relationship Id="rId49" Type="http://schemas.openxmlformats.org/officeDocument/2006/relationships/hyperlink" Target="https://www.ingenico.com/" TargetMode="External"/><Relationship Id="rId10" Type="http://schemas.openxmlformats.org/officeDocument/2006/relationships/image" Target="../media/image34.png"/><Relationship Id="rId19" Type="http://schemas.openxmlformats.org/officeDocument/2006/relationships/hyperlink" Target="https://www.paypal.com/us/home" TargetMode="External"/><Relationship Id="rId31" Type="http://schemas.openxmlformats.org/officeDocument/2006/relationships/hyperlink" Target="https://www.mysql.com/products/enterprise/tde.html" TargetMode="External"/><Relationship Id="rId44" Type="http://schemas.openxmlformats.org/officeDocument/2006/relationships/image" Target="../media/image47.png"/><Relationship Id="rId52" Type="http://schemas.openxmlformats.org/officeDocument/2006/relationships/image" Target="../media/image51.png"/><Relationship Id="rId4" Type="http://schemas.openxmlformats.org/officeDocument/2006/relationships/image" Target="../media/image11.png"/><Relationship Id="rId9" Type="http://schemas.openxmlformats.org/officeDocument/2006/relationships/hyperlink" Target="http://www.wampserver.com/en/#wampserver-64-bits-php-5-6-25-php-7" TargetMode="External"/><Relationship Id="rId14" Type="http://schemas.openxmlformats.org/officeDocument/2006/relationships/image" Target="../media/image36.png"/><Relationship Id="rId22" Type="http://schemas.openxmlformats.org/officeDocument/2006/relationships/image" Target="../media/image40.png"/><Relationship Id="rId27" Type="http://schemas.openxmlformats.org/officeDocument/2006/relationships/hyperlink" Target="https://en.wikipedia.org/wiki/JSON" TargetMode="External"/><Relationship Id="rId30" Type="http://schemas.openxmlformats.org/officeDocument/2006/relationships/hyperlink" Target="https://dev.mysql.com/doc/internals/en/x-protocol.html" TargetMode="External"/><Relationship Id="rId35" Type="http://schemas.openxmlformats.org/officeDocument/2006/relationships/hyperlink" Target="https://www.perl.org/" TargetMode="External"/><Relationship Id="rId43" Type="http://schemas.openxmlformats.org/officeDocument/2006/relationships/hyperlink" Target="http://www.suse.com/" TargetMode="External"/><Relationship Id="rId48" Type="http://schemas.openxmlformats.org/officeDocument/2006/relationships/image" Target="../media/image49.png"/><Relationship Id="rId8" Type="http://schemas.openxmlformats.org/officeDocument/2006/relationships/image" Target="../media/image33.png"/><Relationship Id="rId51" Type="http://schemas.openxmlformats.org/officeDocument/2006/relationships/hyperlink" Target="https://www.ionos.com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>
            <a:extLst>
              <a:ext uri="{FF2B5EF4-FFF2-40B4-BE49-F238E27FC236}">
                <a16:creationId xmlns:a16="http://schemas.microsoft.com/office/drawing/2014/main" id="{4016480A-E89A-4D87-9A29-8954BD1AAF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02201"/>
            <a:ext cx="8534400" cy="5073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913918D-8C3B-4761-9161-483EC580808E}"/>
              </a:ext>
            </a:extLst>
          </p:cNvPr>
          <p:cNvSpPr/>
          <p:nvPr/>
        </p:nvSpPr>
        <p:spPr>
          <a:xfrm>
            <a:off x="3040816" y="609600"/>
            <a:ext cx="3283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u="sng" dirty="0" err="1"/>
              <a:t>Знакови</a:t>
            </a:r>
            <a:r>
              <a:rPr lang="ru-RU" b="1" u="sng" dirty="0"/>
              <a:t> </a:t>
            </a:r>
            <a:r>
              <a:rPr lang="en-US" b="1" u="sng" dirty="0"/>
              <a:t>WordPress </a:t>
            </a:r>
            <a:r>
              <a:rPr lang="bg-BG" b="1" u="sng" dirty="0"/>
              <a:t>ползватели</a:t>
            </a:r>
            <a:endParaRPr lang="en-US" u="sng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DCF134C-6ECE-40C3-B9D5-E79AD1514794}"/>
              </a:ext>
            </a:extLst>
          </p:cNvPr>
          <p:cNvSpPr/>
          <p:nvPr/>
        </p:nvSpPr>
        <p:spPr>
          <a:xfrm>
            <a:off x="3033632" y="621268"/>
            <a:ext cx="3283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u="sng" dirty="0" err="1">
                <a:solidFill>
                  <a:srgbClr val="FF7F27"/>
                </a:solidFill>
                <a:latin typeface="Calibri" panose="020F0502020204030204" pitchFamily="34" charset="0"/>
              </a:rPr>
              <a:t>Знакови</a:t>
            </a:r>
            <a:r>
              <a:rPr lang="ru-RU" b="1" u="sng" dirty="0">
                <a:solidFill>
                  <a:srgbClr val="FF7F27"/>
                </a:solidFill>
                <a:latin typeface="Calibri" panose="020F0502020204030204" pitchFamily="34" charset="0"/>
              </a:rPr>
              <a:t> </a:t>
            </a:r>
            <a:r>
              <a:rPr lang="en-US" b="1" u="sng" dirty="0">
                <a:solidFill>
                  <a:srgbClr val="FF7F27"/>
                </a:solidFill>
                <a:latin typeface="Calibri" panose="020F0502020204030204" pitchFamily="34" charset="0"/>
              </a:rPr>
              <a:t>WordPress </a:t>
            </a:r>
            <a:r>
              <a:rPr lang="bg-BG" b="1" u="sng" dirty="0">
                <a:solidFill>
                  <a:srgbClr val="FF7F27"/>
                </a:solidFill>
                <a:latin typeface="Calibri" panose="020F0502020204030204" pitchFamily="34" charset="0"/>
              </a:rPr>
              <a:t>ползватели</a:t>
            </a:r>
            <a:endParaRPr lang="en-US" u="sng" dirty="0"/>
          </a:p>
        </p:txBody>
      </p:sp>
      <p:pic>
        <p:nvPicPr>
          <p:cNvPr id="22" name="Picture 21">
            <a:hlinkClick r:id="rId3"/>
            <a:extLst>
              <a:ext uri="{FF2B5EF4-FFF2-40B4-BE49-F238E27FC236}">
                <a16:creationId xmlns:a16="http://schemas.microsoft.com/office/drawing/2014/main" id="{F08137B8-0A4F-4B23-B2B9-05F3AED449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1687" y="4674870"/>
            <a:ext cx="2881313" cy="1802130"/>
          </a:xfrm>
          <a:prstGeom prst="rect">
            <a:avLst/>
          </a:prstGeom>
        </p:spPr>
      </p:pic>
      <p:grpSp>
        <p:nvGrpSpPr>
          <p:cNvPr id="66" name="Group 65">
            <a:extLst>
              <a:ext uri="{FF2B5EF4-FFF2-40B4-BE49-F238E27FC236}">
                <a16:creationId xmlns:a16="http://schemas.microsoft.com/office/drawing/2014/main" id="{BD97BD1D-268D-4E9B-B32E-99310A9F1777}"/>
              </a:ext>
            </a:extLst>
          </p:cNvPr>
          <p:cNvGrpSpPr/>
          <p:nvPr/>
        </p:nvGrpSpPr>
        <p:grpSpPr>
          <a:xfrm>
            <a:off x="381000" y="1066800"/>
            <a:ext cx="8458200" cy="5291554"/>
            <a:chOff x="381000" y="1066800"/>
            <a:chExt cx="8458200" cy="5291554"/>
          </a:xfrm>
        </p:grpSpPr>
        <p:pic>
          <p:nvPicPr>
            <p:cNvPr id="21" name="Picture 20">
              <a:hlinkClick r:id="rId5"/>
              <a:extLst>
                <a:ext uri="{FF2B5EF4-FFF2-40B4-BE49-F238E27FC236}">
                  <a16:creationId xmlns:a16="http://schemas.microsoft.com/office/drawing/2014/main" id="{724BDAA1-2B9D-4452-9B9D-CF3E25FCD0E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124200" y="4370070"/>
              <a:ext cx="2881313" cy="1802130"/>
            </a:xfrm>
            <a:prstGeom prst="rect">
              <a:avLst/>
            </a:prstGeom>
          </p:spPr>
        </p:pic>
        <p:pic>
          <p:nvPicPr>
            <p:cNvPr id="19" name="Picture 18">
              <a:hlinkClick r:id="rId7"/>
              <a:extLst>
                <a:ext uri="{FF2B5EF4-FFF2-40B4-BE49-F238E27FC236}">
                  <a16:creationId xmlns:a16="http://schemas.microsoft.com/office/drawing/2014/main" id="{5C3C8E13-7F7E-4F7F-84CC-5108344FCC2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81000" y="4522470"/>
              <a:ext cx="2881313" cy="1802130"/>
            </a:xfrm>
            <a:prstGeom prst="rect">
              <a:avLst/>
            </a:prstGeom>
          </p:spPr>
        </p:pic>
        <p:pic>
          <p:nvPicPr>
            <p:cNvPr id="13" name="Picture 12">
              <a:hlinkClick r:id="rId9"/>
              <a:extLst>
                <a:ext uri="{FF2B5EF4-FFF2-40B4-BE49-F238E27FC236}">
                  <a16:creationId xmlns:a16="http://schemas.microsoft.com/office/drawing/2014/main" id="{67FBC74D-4A09-4721-A098-2EB374623E7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124200" y="1066800"/>
              <a:ext cx="2881313" cy="1571625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14" name="Picture 13">
              <a:hlinkClick r:id="rId11"/>
              <a:extLst>
                <a:ext uri="{FF2B5EF4-FFF2-40B4-BE49-F238E27FC236}">
                  <a16:creationId xmlns:a16="http://schemas.microsoft.com/office/drawing/2014/main" id="{FA033EAA-7ABA-44E4-955D-E02F4D65AD1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81000" y="1093470"/>
              <a:ext cx="2881313" cy="1802130"/>
            </a:xfrm>
            <a:prstGeom prst="rect">
              <a:avLst/>
            </a:prstGeom>
          </p:spPr>
        </p:pic>
        <p:pic>
          <p:nvPicPr>
            <p:cNvPr id="20" name="Picture 19">
              <a:hlinkClick r:id="rId13"/>
              <a:extLst>
                <a:ext uri="{FF2B5EF4-FFF2-40B4-BE49-F238E27FC236}">
                  <a16:creationId xmlns:a16="http://schemas.microsoft.com/office/drawing/2014/main" id="{6D4F293D-B85F-43DA-A3A0-19917EB068E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476250" y="2819400"/>
              <a:ext cx="2724150" cy="1703832"/>
            </a:xfrm>
            <a:prstGeom prst="rect">
              <a:avLst/>
            </a:prstGeom>
          </p:spPr>
        </p:pic>
        <p:pic>
          <p:nvPicPr>
            <p:cNvPr id="15" name="Picture 14">
              <a:hlinkClick r:id="rId15"/>
              <a:extLst>
                <a:ext uri="{FF2B5EF4-FFF2-40B4-BE49-F238E27FC236}">
                  <a16:creationId xmlns:a16="http://schemas.microsoft.com/office/drawing/2014/main" id="{EB926DAE-17A7-436E-8151-F1F9DF6A4566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3200400" y="2590800"/>
              <a:ext cx="2881313" cy="1802130"/>
            </a:xfrm>
            <a:prstGeom prst="rect">
              <a:avLst/>
            </a:prstGeom>
          </p:spPr>
        </p:pic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66D9DD69-CE6B-4F5C-817C-79CAA0DF0690}"/>
                </a:ext>
              </a:extLst>
            </p:cNvPr>
            <p:cNvGrpSpPr/>
            <p:nvPr/>
          </p:nvGrpSpPr>
          <p:grpSpPr>
            <a:xfrm>
              <a:off x="381000" y="1337846"/>
              <a:ext cx="1276350" cy="338554"/>
              <a:chOff x="1162050" y="1033046"/>
              <a:chExt cx="1276350" cy="338554"/>
            </a:xfrm>
          </p:grpSpPr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94B6B99-63DF-4481-8598-C29ED5308018}"/>
                  </a:ext>
                </a:extLst>
              </p:cNvPr>
              <p:cNvSpPr txBox="1"/>
              <p:nvPr/>
            </p:nvSpPr>
            <p:spPr>
              <a:xfrm>
                <a:off x="1163307" y="1033046"/>
                <a:ext cx="127509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/>
                  <a:t>BBC America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698BE41-6A2E-49BC-A164-2FB2691559A5}"/>
                  </a:ext>
                </a:extLst>
              </p:cNvPr>
              <p:cNvSpPr txBox="1"/>
              <p:nvPr/>
            </p:nvSpPr>
            <p:spPr>
              <a:xfrm>
                <a:off x="1162050" y="1033046"/>
                <a:ext cx="127509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solidFill>
                      <a:srgbClr val="EF7F1A"/>
                    </a:solidFill>
                  </a:rPr>
                  <a:t>BBC America</a:t>
                </a:r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7A70F30D-468C-4CF7-969A-FB076EFEA370}"/>
                </a:ext>
              </a:extLst>
            </p:cNvPr>
            <p:cNvGrpSpPr/>
            <p:nvPr/>
          </p:nvGrpSpPr>
          <p:grpSpPr>
            <a:xfrm>
              <a:off x="6319435" y="4004846"/>
              <a:ext cx="2138765" cy="338554"/>
              <a:chOff x="6172200" y="4038600"/>
              <a:chExt cx="2138765" cy="338554"/>
            </a:xfrm>
          </p:grpSpPr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26102EB-8F2B-40CB-901D-DA9926E3FF64}"/>
                  </a:ext>
                </a:extLst>
              </p:cNvPr>
              <p:cNvSpPr txBox="1"/>
              <p:nvPr/>
            </p:nvSpPr>
            <p:spPr>
              <a:xfrm>
                <a:off x="6173457" y="4038600"/>
                <a:ext cx="213750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/>
                  <a:t>Microsoft News Center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04341D3-3555-4911-B8A6-6CD0CA69EC3F}"/>
                  </a:ext>
                </a:extLst>
              </p:cNvPr>
              <p:cNvSpPr txBox="1"/>
              <p:nvPr/>
            </p:nvSpPr>
            <p:spPr>
              <a:xfrm>
                <a:off x="6172200" y="4038600"/>
                <a:ext cx="213750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solidFill>
                      <a:srgbClr val="EF7F1A"/>
                    </a:solidFill>
                  </a:rPr>
                  <a:t>Microsoft News Center</a:t>
                </a:r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5037BBED-4933-4346-A17F-07A7EFEB8C28}"/>
                </a:ext>
              </a:extLst>
            </p:cNvPr>
            <p:cNvGrpSpPr/>
            <p:nvPr/>
          </p:nvGrpSpPr>
          <p:grpSpPr>
            <a:xfrm>
              <a:off x="3189776" y="3319046"/>
              <a:ext cx="1153624" cy="338554"/>
              <a:chOff x="9209576" y="2819400"/>
              <a:chExt cx="1153624" cy="338554"/>
            </a:xfrm>
          </p:grpSpPr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CE22E2B-37DE-4EF1-95D8-310A3B192583}"/>
                  </a:ext>
                </a:extLst>
              </p:cNvPr>
              <p:cNvSpPr txBox="1"/>
              <p:nvPr/>
            </p:nvSpPr>
            <p:spPr>
              <a:xfrm>
                <a:off x="9210833" y="2819400"/>
                <a:ext cx="115236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/>
                  <a:t>Sony Music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6FD9E6B-6731-45A9-8A0E-48477203A05E}"/>
                  </a:ext>
                </a:extLst>
              </p:cNvPr>
              <p:cNvSpPr txBox="1"/>
              <p:nvPr/>
            </p:nvSpPr>
            <p:spPr>
              <a:xfrm>
                <a:off x="9209576" y="2819400"/>
                <a:ext cx="115236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solidFill>
                      <a:srgbClr val="EF7F1A"/>
                    </a:solidFill>
                  </a:rPr>
                  <a:t>Sony Music</a:t>
                </a:r>
              </a:p>
            </p:txBody>
          </p:sp>
        </p:grpSp>
        <p:pic>
          <p:nvPicPr>
            <p:cNvPr id="16" name="Picture 15">
              <a:hlinkClick r:id="rId17"/>
              <a:extLst>
                <a:ext uri="{FF2B5EF4-FFF2-40B4-BE49-F238E27FC236}">
                  <a16:creationId xmlns:a16="http://schemas.microsoft.com/office/drawing/2014/main" id="{8A7751EB-AEBE-4042-AEB8-ED72AA4C44B8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5943600" y="1093470"/>
              <a:ext cx="2881313" cy="1802130"/>
            </a:xfrm>
            <a:prstGeom prst="rect">
              <a:avLst/>
            </a:prstGeom>
          </p:spPr>
        </p:pic>
        <p:pic>
          <p:nvPicPr>
            <p:cNvPr id="18" name="Picture 17">
              <a:hlinkClick r:id="rId19"/>
              <a:extLst>
                <a:ext uri="{FF2B5EF4-FFF2-40B4-BE49-F238E27FC236}">
                  <a16:creationId xmlns:a16="http://schemas.microsoft.com/office/drawing/2014/main" id="{0062EC2F-6D1A-4FA1-BA7E-CDF97E3F0AB6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5957887" y="2908936"/>
              <a:ext cx="2881313" cy="1802130"/>
            </a:xfrm>
            <a:prstGeom prst="rect">
              <a:avLst/>
            </a:prstGeom>
          </p:spPr>
        </p:pic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A81264DC-7CE1-4845-8340-BAAF43A313F3}"/>
                </a:ext>
              </a:extLst>
            </p:cNvPr>
            <p:cNvGrpSpPr/>
            <p:nvPr/>
          </p:nvGrpSpPr>
          <p:grpSpPr>
            <a:xfrm>
              <a:off x="5943600" y="1337846"/>
              <a:ext cx="1103738" cy="338554"/>
              <a:chOff x="9086850" y="575846"/>
              <a:chExt cx="1103738" cy="338554"/>
            </a:xfrm>
          </p:grpSpPr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E0D31E2-0764-404C-8D9E-E40277672C83}"/>
                  </a:ext>
                </a:extLst>
              </p:cNvPr>
              <p:cNvSpPr txBox="1"/>
              <p:nvPr/>
            </p:nvSpPr>
            <p:spPr>
              <a:xfrm>
                <a:off x="9088107" y="575846"/>
                <a:ext cx="110248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/>
                  <a:t>MTV News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1D41AC5-FDE7-4C69-8567-5A41098A8C72}"/>
                  </a:ext>
                </a:extLst>
              </p:cNvPr>
              <p:cNvSpPr txBox="1"/>
              <p:nvPr/>
            </p:nvSpPr>
            <p:spPr>
              <a:xfrm>
                <a:off x="9086850" y="575846"/>
                <a:ext cx="110248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solidFill>
                      <a:srgbClr val="EF7F1A"/>
                    </a:solidFill>
                  </a:rPr>
                  <a:t>MTV News</a:t>
                </a:r>
              </a:p>
            </p:txBody>
          </p: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23772CBC-A74D-4B8E-8FFD-9FC2AD060D63}"/>
                </a:ext>
              </a:extLst>
            </p:cNvPr>
            <p:cNvGrpSpPr/>
            <p:nvPr/>
          </p:nvGrpSpPr>
          <p:grpSpPr>
            <a:xfrm>
              <a:off x="5867400" y="4038600"/>
              <a:ext cx="2141416" cy="338554"/>
              <a:chOff x="9368692" y="4385846"/>
              <a:chExt cx="2141416" cy="338554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C2E6CE3-E345-442A-9375-D4A19646A118}"/>
                  </a:ext>
                </a:extLst>
              </p:cNvPr>
              <p:cNvSpPr txBox="1"/>
              <p:nvPr/>
            </p:nvSpPr>
            <p:spPr>
              <a:xfrm>
                <a:off x="9372600" y="4385846"/>
                <a:ext cx="213750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/>
                  <a:t>Microsoft News Center</a:t>
                </a: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9831AFD1-A2FF-42DE-AE66-C6D00B56020E}"/>
                  </a:ext>
                </a:extLst>
              </p:cNvPr>
              <p:cNvSpPr txBox="1"/>
              <p:nvPr/>
            </p:nvSpPr>
            <p:spPr>
              <a:xfrm>
                <a:off x="9368692" y="4385846"/>
                <a:ext cx="213750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solidFill>
                      <a:srgbClr val="EF7F1A"/>
                    </a:solidFill>
                  </a:rPr>
                  <a:t>Microsoft News Center</a:t>
                </a:r>
              </a:p>
            </p:txBody>
          </p:sp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EF51C3F4-C936-4F1B-9483-0D41BF1D9CF4}"/>
                </a:ext>
              </a:extLst>
            </p:cNvPr>
            <p:cNvGrpSpPr/>
            <p:nvPr/>
          </p:nvGrpSpPr>
          <p:grpSpPr>
            <a:xfrm>
              <a:off x="424474" y="3014246"/>
              <a:ext cx="2394926" cy="338554"/>
              <a:chOff x="-1371600" y="2819400"/>
              <a:chExt cx="2394926" cy="338554"/>
            </a:xfrm>
          </p:grpSpPr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160466D8-4DFC-424F-ACB4-3510C2EFFF1B}"/>
                  </a:ext>
                </a:extLst>
              </p:cNvPr>
              <p:cNvSpPr txBox="1"/>
              <p:nvPr/>
            </p:nvSpPr>
            <p:spPr>
              <a:xfrm>
                <a:off x="-1370343" y="2819400"/>
                <a:ext cx="239366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/>
                  <a:t>Sweden`s Official Website</a:t>
                </a: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2F916252-6BA6-4F15-92EB-82265FA224BB}"/>
                  </a:ext>
                </a:extLst>
              </p:cNvPr>
              <p:cNvSpPr txBox="1"/>
              <p:nvPr/>
            </p:nvSpPr>
            <p:spPr>
              <a:xfrm>
                <a:off x="-1371600" y="2819400"/>
                <a:ext cx="239366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solidFill>
                      <a:srgbClr val="EF7F1A"/>
                    </a:solidFill>
                  </a:rPr>
                  <a:t>Sweden`s Official Website</a:t>
                </a:r>
              </a:p>
            </p:txBody>
          </p: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1215CCD5-9A8F-46E9-9186-31FFD60B4362}"/>
                </a:ext>
              </a:extLst>
            </p:cNvPr>
            <p:cNvGrpSpPr/>
            <p:nvPr/>
          </p:nvGrpSpPr>
          <p:grpSpPr>
            <a:xfrm>
              <a:off x="381000" y="5943600"/>
              <a:ext cx="2412238" cy="338554"/>
              <a:chOff x="-1371600" y="685800"/>
              <a:chExt cx="2412238" cy="338554"/>
            </a:xfrm>
          </p:grpSpPr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FF4F5364-E9F5-4B39-B401-FA91976C1FA6}"/>
                  </a:ext>
                </a:extLst>
              </p:cNvPr>
              <p:cNvSpPr txBox="1"/>
              <p:nvPr/>
            </p:nvSpPr>
            <p:spPr>
              <a:xfrm>
                <a:off x="-1370343" y="685800"/>
                <a:ext cx="241098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/>
                  <a:t>The Walt Disney Company</a:t>
                </a: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2D8B4F29-F240-4537-8AE7-2E001775FCB6}"/>
                  </a:ext>
                </a:extLst>
              </p:cNvPr>
              <p:cNvSpPr txBox="1"/>
              <p:nvPr/>
            </p:nvSpPr>
            <p:spPr>
              <a:xfrm>
                <a:off x="-1371600" y="685800"/>
                <a:ext cx="241098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solidFill>
                      <a:srgbClr val="EF7F1A"/>
                    </a:solidFill>
                  </a:rPr>
                  <a:t>The Walt Disney Company</a:t>
                </a:r>
              </a:p>
            </p:txBody>
          </p: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BBA2893F-05FE-4643-991F-BBE26563C3CE}"/>
                </a:ext>
              </a:extLst>
            </p:cNvPr>
            <p:cNvGrpSpPr/>
            <p:nvPr/>
          </p:nvGrpSpPr>
          <p:grpSpPr>
            <a:xfrm>
              <a:off x="3212368" y="6019800"/>
              <a:ext cx="1969232" cy="338554"/>
              <a:chOff x="-1447800" y="1490246"/>
              <a:chExt cx="1969232" cy="338554"/>
            </a:xfrm>
          </p:grpSpPr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217CD195-382D-45CD-894F-74DD66027199}"/>
                  </a:ext>
                </a:extLst>
              </p:cNvPr>
              <p:cNvSpPr txBox="1"/>
              <p:nvPr/>
            </p:nvSpPr>
            <p:spPr>
              <a:xfrm>
                <a:off x="-1446543" y="1490246"/>
                <a:ext cx="196797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/>
                  <a:t>Facebook Newsroom</a:t>
                </a: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2566ACE3-5E0F-4DD9-9660-0E8C5381CDF4}"/>
                  </a:ext>
                </a:extLst>
              </p:cNvPr>
              <p:cNvSpPr txBox="1"/>
              <p:nvPr/>
            </p:nvSpPr>
            <p:spPr>
              <a:xfrm>
                <a:off x="-1447800" y="1490246"/>
                <a:ext cx="196797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solidFill>
                      <a:srgbClr val="EF7F1A"/>
                    </a:solidFill>
                  </a:rPr>
                  <a:t>Facebook Newsroom</a:t>
                </a:r>
              </a:p>
            </p:txBody>
          </p:sp>
        </p:grp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5F48FFBE-655C-482B-8388-BEFDBFC52A1A}"/>
                </a:ext>
              </a:extLst>
            </p:cNvPr>
            <p:cNvGrpSpPr/>
            <p:nvPr/>
          </p:nvGrpSpPr>
          <p:grpSpPr>
            <a:xfrm>
              <a:off x="6892566" y="5833646"/>
              <a:ext cx="1641834" cy="338554"/>
              <a:chOff x="-1447800" y="6138446"/>
              <a:chExt cx="1641834" cy="338554"/>
            </a:xfrm>
          </p:grpSpPr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2D2B93A2-DD72-4761-80EC-C9D1C602F9B7}"/>
                  </a:ext>
                </a:extLst>
              </p:cNvPr>
              <p:cNvSpPr txBox="1"/>
              <p:nvPr/>
            </p:nvSpPr>
            <p:spPr>
              <a:xfrm>
                <a:off x="-1446543" y="6138446"/>
                <a:ext cx="164057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/>
                  <a:t>SAP News Center</a:t>
                </a:r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DAA1F867-6ADE-4184-B9BE-FBE1BDD6BAC3}"/>
                  </a:ext>
                </a:extLst>
              </p:cNvPr>
              <p:cNvSpPr txBox="1"/>
              <p:nvPr/>
            </p:nvSpPr>
            <p:spPr>
              <a:xfrm>
                <a:off x="-1447800" y="6138446"/>
                <a:ext cx="164057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solidFill>
                      <a:srgbClr val="EF7F1A"/>
                    </a:solidFill>
                  </a:rPr>
                  <a:t>SAP News Center</a:t>
                </a:r>
              </a:p>
            </p:txBody>
          </p:sp>
        </p:grpSp>
      </p:grpSp>
      <p:pic>
        <p:nvPicPr>
          <p:cNvPr id="4" name="Content Placeholder 5">
            <a:extLst>
              <a:ext uri="{FF2B5EF4-FFF2-40B4-BE49-F238E27FC236}">
                <a16:creationId xmlns:a16="http://schemas.microsoft.com/office/drawing/2014/main" id="{8B65D654-D6C9-49F2-A0C4-FD7C935365E8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96000"/>
            <a:ext cx="9144000" cy="762000"/>
          </a:xfrm>
          <a:prstGeom prst="rect">
            <a:avLst/>
          </a:prstGeom>
        </p:spPr>
      </p:pic>
      <p:sp>
        <p:nvSpPr>
          <p:cNvPr id="63" name="Slide Number Placeholder 4">
            <a:extLst>
              <a:ext uri="{FF2B5EF4-FFF2-40B4-BE49-F238E27FC236}">
                <a16:creationId xmlns:a16="http://schemas.microsoft.com/office/drawing/2014/main" id="{2057998E-DF42-4330-819C-F0ECB0A1CA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58000" y="6477000"/>
            <a:ext cx="2133600" cy="365125"/>
          </a:xfrm>
        </p:spPr>
        <p:txBody>
          <a:bodyPr/>
          <a:lstStyle/>
          <a:p>
            <a:r>
              <a:rPr lang="bg-BG" dirty="0"/>
              <a:t>Стр. </a:t>
            </a:r>
            <a:fld id="{71734E5D-357F-4193-8BCE-89C0C4C454A4}" type="slidenum">
              <a:rPr lang="en-US" smtClean="0"/>
              <a:t>1</a:t>
            </a:fld>
            <a:r>
              <a:rPr lang="bg-BG" dirty="0"/>
              <a:t> от 33</a:t>
            </a:r>
            <a:endParaRPr lang="en-US" dirty="0"/>
          </a:p>
        </p:txBody>
      </p:sp>
      <p:sp>
        <p:nvSpPr>
          <p:cNvPr id="50" name="Date Placeholder 3">
            <a:extLst>
              <a:ext uri="{FF2B5EF4-FFF2-40B4-BE49-F238E27FC236}">
                <a16:creationId xmlns:a16="http://schemas.microsoft.com/office/drawing/2014/main" id="{E98895AE-F34E-49F0-BE0F-430E6DDAB8F5}"/>
              </a:ext>
            </a:extLst>
          </p:cNvPr>
          <p:cNvSpPr txBox="1">
            <a:spLocks/>
          </p:cNvSpPr>
          <p:nvPr/>
        </p:nvSpPr>
        <p:spPr>
          <a:xfrm>
            <a:off x="1524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bg-BG" dirty="0"/>
              <a:t>Дата: </a:t>
            </a:r>
            <a:fld id="{4836C8E4-75DA-4013-BBDC-FCE0CEAEFCAB}" type="datetime1">
              <a:rPr lang="bg-BG" smtClean="0"/>
              <a:pPr>
                <a:spcAft>
                  <a:spcPts val="600"/>
                </a:spcAft>
              </a:pPr>
              <a:t>11.7.2019 г.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22836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5416D8DC-C88D-4EC8-8D8C-9C56BF5FF9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8199" y="2222754"/>
            <a:ext cx="3553968" cy="1999488"/>
          </a:xfrm>
          <a:prstGeom prst="rect">
            <a:avLst/>
          </a:prstGeom>
        </p:spPr>
      </p:pic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C58D1462-2B5F-4F82-8127-556ACB6BE9B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879" y="6096001"/>
            <a:ext cx="9169879" cy="762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F3C0C59-62C0-471C-BDE6-F2114E0614C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74347"/>
            <a:ext cx="8589034" cy="469260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1F367DE5-8BAA-4D6E-9841-FC80356A42BD}"/>
              </a:ext>
            </a:extLst>
          </p:cNvPr>
          <p:cNvSpPr txBox="1">
            <a:spLocks/>
          </p:cNvSpPr>
          <p:nvPr/>
        </p:nvSpPr>
        <p:spPr>
          <a:xfrm>
            <a:off x="304800" y="198438"/>
            <a:ext cx="7467600" cy="563562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bg-BG" sz="1800" cap="small" spc="150" dirty="0">
                <a:solidFill>
                  <a:srgbClr val="FF33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Локална работа с </a:t>
            </a:r>
            <a:r>
              <a:rPr lang="en-US" sz="1800" cap="small" spc="150" dirty="0">
                <a:solidFill>
                  <a:srgbClr val="FF33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WordPress</a:t>
            </a:r>
            <a:r>
              <a:rPr lang="en-US" sz="1800" cap="small" spc="15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.</a:t>
            </a:r>
            <a:r>
              <a:rPr lang="en-US" sz="1800" cap="small" spc="150" dirty="0">
                <a:solidFill>
                  <a:srgbClr val="FF33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1800" cap="small" spc="150" dirty="0">
                <a:solidFill>
                  <a:srgbClr val="0000FF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Web-</a:t>
            </a:r>
            <a:r>
              <a:rPr lang="bg-BG" sz="1800" cap="small" spc="150" dirty="0">
                <a:solidFill>
                  <a:srgbClr val="0000FF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 Развойна платформа</a:t>
            </a:r>
            <a:endParaRPr lang="en-US" sz="1800" cap="small" spc="150" dirty="0">
              <a:solidFill>
                <a:srgbClr val="0000FF"/>
              </a:solidFill>
              <a:latin typeface="Times New Roman" panose="02020603050405020304" pitchFamily="18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4" name="Picture 13">
            <a:hlinkClick r:id="rId7"/>
            <a:extLst>
              <a:ext uri="{FF2B5EF4-FFF2-40B4-BE49-F238E27FC236}">
                <a16:creationId xmlns:a16="http://schemas.microsoft.com/office/drawing/2014/main" id="{41E625A0-6D46-445E-A538-A559847873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1066800"/>
            <a:ext cx="9144000" cy="4358836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CAF47E66-6B57-423F-A985-1299899DF864}"/>
              </a:ext>
            </a:extLst>
          </p:cNvPr>
          <p:cNvSpPr txBox="1">
            <a:spLocks/>
          </p:cNvSpPr>
          <p:nvPr/>
        </p:nvSpPr>
        <p:spPr>
          <a:xfrm>
            <a:off x="68580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dirty="0"/>
              <a:t>Стр. </a:t>
            </a:r>
            <a:fld id="{71734E5D-357F-4193-8BCE-89C0C4C454A4}" type="slidenum">
              <a:rPr lang="en-US" smtClean="0"/>
              <a:pPr/>
              <a:t>10</a:t>
            </a:fld>
            <a:r>
              <a:rPr lang="bg-BG" dirty="0"/>
              <a:t> от 33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CBCBED3-A6B4-4DFF-95E8-A8171719E71C}"/>
              </a:ext>
            </a:extLst>
          </p:cNvPr>
          <p:cNvSpPr txBox="1"/>
          <p:nvPr/>
        </p:nvSpPr>
        <p:spPr>
          <a:xfrm>
            <a:off x="228600" y="914400"/>
            <a:ext cx="1310359" cy="338554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bg-BG" sz="1600" b="1" u="sng" dirty="0">
                <a:solidFill>
                  <a:srgbClr val="0000FF"/>
                </a:solidFill>
              </a:rPr>
              <a:t>Репликация</a:t>
            </a:r>
            <a:r>
              <a:rPr lang="en-US" sz="1600" dirty="0">
                <a:solidFill>
                  <a:srgbClr val="0000FF"/>
                </a:solidFill>
              </a:rPr>
              <a:t>: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3649585-BCE6-41AA-8273-354147049FE3}"/>
              </a:ext>
            </a:extLst>
          </p:cNvPr>
          <p:cNvSpPr txBox="1"/>
          <p:nvPr/>
        </p:nvSpPr>
        <p:spPr>
          <a:xfrm>
            <a:off x="228600" y="1143000"/>
            <a:ext cx="8305800" cy="1384995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bg-BG" sz="1200" dirty="0"/>
              <a:t>И при двете Бази-данни, МОЖЕМ да Репликираме Данните от един Сървър, на друг.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200" dirty="0"/>
              <a:t>MariaDB </a:t>
            </a:r>
            <a:r>
              <a:rPr lang="bg-BG" sz="1200" dirty="0"/>
              <a:t>ПОЗВОЛЯВА Миграция от </a:t>
            </a:r>
            <a:r>
              <a:rPr lang="en-US" sz="1200" dirty="0"/>
              <a:t>MySQL</a:t>
            </a:r>
            <a:r>
              <a:rPr lang="bg-BG" sz="1200" dirty="0"/>
              <a:t>,</a:t>
            </a:r>
            <a:r>
              <a:rPr lang="en-US" sz="1200" dirty="0"/>
              <a:t> </a:t>
            </a:r>
            <a:r>
              <a:rPr lang="bg-BG" sz="1200" dirty="0"/>
              <a:t>към </a:t>
            </a:r>
            <a:r>
              <a:rPr lang="en-US" sz="1200" dirty="0"/>
              <a:t>MariaDB, </a:t>
            </a:r>
            <a:r>
              <a:rPr lang="bg-BG" sz="1200" dirty="0"/>
              <a:t>НО повечето </a:t>
            </a:r>
            <a:r>
              <a:rPr lang="en-US" sz="1200" dirty="0"/>
              <a:t>MySQL-</a:t>
            </a:r>
            <a:r>
              <a:rPr lang="bg-BG" sz="1200" dirty="0" err="1"/>
              <a:t>Версиии</a:t>
            </a:r>
            <a:r>
              <a:rPr lang="bg-BG" sz="1200" dirty="0"/>
              <a:t> НЕ </a:t>
            </a:r>
            <a:r>
              <a:rPr lang="bg-BG" sz="1200" dirty="0" err="1"/>
              <a:t>ПОЗВОЛЯВАТРепликация</a:t>
            </a:r>
            <a:r>
              <a:rPr lang="bg-BG" sz="1200" dirty="0"/>
              <a:t> от</a:t>
            </a:r>
            <a:r>
              <a:rPr lang="en-US" sz="1200" dirty="0"/>
              <a:t>  MariaDB</a:t>
            </a:r>
            <a:r>
              <a:rPr lang="bg-BG" sz="1200" dirty="0"/>
              <a:t>-Сървър.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200" dirty="0"/>
              <a:t>MySQL </a:t>
            </a:r>
            <a:r>
              <a:rPr lang="en-US" sz="1200" dirty="0">
                <a:hlinkClick r:id="rId9"/>
              </a:rPr>
              <a:t>GTID</a:t>
            </a:r>
            <a:r>
              <a:rPr lang="en-US" sz="1200" dirty="0"/>
              <a:t> </a:t>
            </a:r>
            <a:r>
              <a:rPr lang="bg-BG" sz="1200" dirty="0"/>
              <a:t>се ТРАНСФОРМИРАТ в РАЗЛИЧНИТЕ </a:t>
            </a:r>
            <a:r>
              <a:rPr lang="en-US" sz="1200" dirty="0"/>
              <a:t>MariaDB </a:t>
            </a:r>
            <a:r>
              <a:rPr lang="en-US" sz="1200" dirty="0">
                <a:hlinkClick r:id="rId10"/>
              </a:rPr>
              <a:t>GTID</a:t>
            </a:r>
            <a:r>
              <a:rPr lang="bg-BG" sz="1200" dirty="0"/>
              <a:t>. </a:t>
            </a:r>
            <a:r>
              <a:rPr lang="en-US" sz="1200" dirty="0"/>
              <a:t>Default </a:t>
            </a:r>
            <a:r>
              <a:rPr lang="en-US" sz="1200" dirty="0" err="1"/>
              <a:t>binlog</a:t>
            </a:r>
            <a:r>
              <a:rPr lang="bg-BG" sz="1200" dirty="0"/>
              <a:t>-Форматът в </a:t>
            </a:r>
            <a:r>
              <a:rPr lang="en-US" sz="1200" dirty="0"/>
              <a:t>MySQL e </a:t>
            </a:r>
            <a:r>
              <a:rPr lang="en-US" sz="1200" i="1" dirty="0"/>
              <a:t>row</a:t>
            </a:r>
            <a:r>
              <a:rPr lang="en-US" sz="1200" dirty="0"/>
              <a:t> based, </a:t>
            </a:r>
            <a:r>
              <a:rPr lang="bg-BG" sz="1200" dirty="0"/>
              <a:t>а в </a:t>
            </a:r>
            <a:r>
              <a:rPr lang="en-US" sz="1200" dirty="0"/>
              <a:t>MariaDB</a:t>
            </a:r>
            <a:r>
              <a:rPr lang="bg-BG" sz="1200" dirty="0"/>
              <a:t>: </a:t>
            </a:r>
            <a:r>
              <a:rPr lang="en-US" sz="1200" i="1" dirty="0"/>
              <a:t>mixed</a:t>
            </a:r>
            <a:r>
              <a:rPr lang="bg-BG" sz="1200" dirty="0"/>
              <a:t>.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bg-BG" sz="1200" dirty="0"/>
              <a:t>В </a:t>
            </a:r>
            <a:r>
              <a:rPr lang="en-US" sz="1200" dirty="0"/>
              <a:t>MariaDB</a:t>
            </a:r>
            <a:r>
              <a:rPr lang="bg-BG" sz="1200" dirty="0"/>
              <a:t>, с </a:t>
            </a:r>
            <a:r>
              <a:rPr lang="en-US" sz="1200" u="sng" dirty="0" err="1">
                <a:hlinkClick r:id="rId11"/>
              </a:rPr>
              <a:t>Log_bin_compress</a:t>
            </a:r>
            <a:r>
              <a:rPr lang="bg-BG" sz="1200" dirty="0"/>
              <a:t>, Указваме дали </a:t>
            </a:r>
            <a:r>
              <a:rPr lang="en-US" sz="1200" dirty="0"/>
              <a:t>binary log-</a:t>
            </a:r>
            <a:r>
              <a:rPr lang="bg-BG" sz="1200" dirty="0" err="1"/>
              <a:t>ът</a:t>
            </a:r>
            <a:r>
              <a:rPr lang="bg-BG" sz="1200" dirty="0"/>
              <a:t> да бъде  Компресиран. В </a:t>
            </a:r>
            <a:r>
              <a:rPr lang="en-US" sz="1200" dirty="0"/>
              <a:t>MySQL</a:t>
            </a:r>
            <a:r>
              <a:rPr lang="bg-BG" sz="1200" dirty="0"/>
              <a:t>, подобна Опция НЕ СЕ Поддържа</a:t>
            </a:r>
            <a:r>
              <a:rPr lang="en-US" sz="1200" dirty="0"/>
              <a:t>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32D3F50-4859-4873-8092-E8801B450178}"/>
              </a:ext>
            </a:extLst>
          </p:cNvPr>
          <p:cNvSpPr txBox="1"/>
          <p:nvPr/>
        </p:nvSpPr>
        <p:spPr>
          <a:xfrm>
            <a:off x="213641" y="2438400"/>
            <a:ext cx="3988977" cy="338554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bg-BG" sz="1600" b="1" u="sng" dirty="0">
                <a:solidFill>
                  <a:srgbClr val="0000FF"/>
                </a:solidFill>
              </a:rPr>
              <a:t>Несъвместимост между </a:t>
            </a:r>
            <a:r>
              <a:rPr lang="en-US" sz="1600" b="1" u="sng" dirty="0">
                <a:solidFill>
                  <a:srgbClr val="0000FF"/>
                </a:solidFill>
              </a:rPr>
              <a:t>MySQL </a:t>
            </a:r>
            <a:r>
              <a:rPr lang="bg-BG" sz="1600" b="1" u="sng" dirty="0">
                <a:solidFill>
                  <a:srgbClr val="0000FF"/>
                </a:solidFill>
              </a:rPr>
              <a:t>и </a:t>
            </a:r>
            <a:r>
              <a:rPr lang="en-US" sz="1600" b="1" u="sng" dirty="0">
                <a:solidFill>
                  <a:srgbClr val="0000FF"/>
                </a:solidFill>
              </a:rPr>
              <a:t>MariaDB</a:t>
            </a:r>
            <a:r>
              <a:rPr lang="en-US" sz="1600" dirty="0">
                <a:solidFill>
                  <a:srgbClr val="0000FF"/>
                </a:solidFill>
              </a:rPr>
              <a:t>: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540B53C-DCBC-4CEE-BFE2-8B1BBFDC3B09}"/>
              </a:ext>
            </a:extLst>
          </p:cNvPr>
          <p:cNvSpPr txBox="1"/>
          <p:nvPr/>
        </p:nvSpPr>
        <p:spPr>
          <a:xfrm>
            <a:off x="228600" y="2667000"/>
            <a:ext cx="8305800" cy="276999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bg-BG" sz="1200" dirty="0"/>
              <a:t>Справка за СТОТИЦИТЕ Несъвместимости при различни Версии </a:t>
            </a:r>
            <a:r>
              <a:rPr lang="en-US" sz="1200" dirty="0"/>
              <a:t>MySQL </a:t>
            </a:r>
            <a:r>
              <a:rPr lang="bg-BG" sz="1200" dirty="0"/>
              <a:t>и </a:t>
            </a:r>
            <a:r>
              <a:rPr lang="en-US" sz="1200" dirty="0"/>
              <a:t>MariaDB </a:t>
            </a:r>
            <a:r>
              <a:rPr lang="bg-BG" sz="1200" dirty="0"/>
              <a:t>Базите-данни, можем да направим </a:t>
            </a:r>
            <a:r>
              <a:rPr lang="bg-BG" sz="1200" dirty="0">
                <a:hlinkClick r:id="rId12"/>
              </a:rPr>
              <a:t>тук</a:t>
            </a:r>
            <a:r>
              <a:rPr lang="bg-BG" sz="1200" dirty="0"/>
              <a:t>.</a:t>
            </a:r>
            <a:endParaRPr lang="en-US" sz="12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58E3A80-4B0B-4856-B2E9-B29F80EFDB0A}"/>
              </a:ext>
            </a:extLst>
          </p:cNvPr>
          <p:cNvSpPr txBox="1"/>
          <p:nvPr/>
        </p:nvSpPr>
        <p:spPr>
          <a:xfrm>
            <a:off x="228600" y="2844225"/>
            <a:ext cx="2369367" cy="338554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bg-BG" sz="1600" b="1" u="sng" dirty="0">
                <a:solidFill>
                  <a:srgbClr val="0000FF"/>
                </a:solidFill>
              </a:rPr>
              <a:t>Машини за Съхранение</a:t>
            </a:r>
            <a:r>
              <a:rPr lang="en-US" sz="1600" dirty="0">
                <a:solidFill>
                  <a:srgbClr val="0000FF"/>
                </a:solidFill>
              </a:rPr>
              <a:t>: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5755638-5903-4C5F-9664-3102710DEC74}"/>
              </a:ext>
            </a:extLst>
          </p:cNvPr>
          <p:cNvSpPr txBox="1"/>
          <p:nvPr/>
        </p:nvSpPr>
        <p:spPr>
          <a:xfrm>
            <a:off x="228600" y="3072825"/>
            <a:ext cx="8305800" cy="1200329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dirty="0"/>
              <a:t>MariaDB </a:t>
            </a:r>
            <a:r>
              <a:rPr lang="bg-BG" sz="1200" dirty="0"/>
              <a:t>поддържа ПОВЕЧЕ </a:t>
            </a:r>
            <a:r>
              <a:rPr lang="en-US" sz="1200" dirty="0"/>
              <a:t>Storage Engines </a:t>
            </a:r>
            <a:r>
              <a:rPr lang="bg-BG" sz="1200" dirty="0"/>
              <a:t>от </a:t>
            </a:r>
            <a:r>
              <a:rPr lang="en-US" sz="1200" dirty="0"/>
              <a:t>MySQL</a:t>
            </a:r>
            <a:r>
              <a:rPr lang="bg-BG" sz="1200" dirty="0"/>
              <a:t>. ВАЖНО, обаче, е НЕ коя База-данни Поддържа ПОВЕЧЕ Машини, а КОЯ Поддържа Машини съобразно НАШИТЕ Изисквания.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200" b="1" dirty="0"/>
              <a:t>Storage Engines</a:t>
            </a:r>
            <a:r>
              <a:rPr lang="en-US" sz="1200" dirty="0"/>
              <a:t>, </a:t>
            </a:r>
            <a:r>
              <a:rPr lang="bg-BG" sz="1200" dirty="0">
                <a:hlinkClick r:id="rId13"/>
              </a:rPr>
              <a:t>поддържани</a:t>
            </a:r>
            <a:r>
              <a:rPr lang="bg-BG" sz="1200" dirty="0"/>
              <a:t> от </a:t>
            </a:r>
            <a:r>
              <a:rPr lang="en-US" sz="1200" b="1" dirty="0"/>
              <a:t>MariaDB</a:t>
            </a:r>
            <a:r>
              <a:rPr lang="bg-BG" sz="1200" dirty="0"/>
              <a:t>, са: </a:t>
            </a:r>
            <a:r>
              <a:rPr lang="en-US" sz="1200" dirty="0" err="1"/>
              <a:t>XtraDB</a:t>
            </a:r>
            <a:r>
              <a:rPr lang="en-US" sz="1200" dirty="0"/>
              <a:t>, </a:t>
            </a:r>
            <a:r>
              <a:rPr lang="en-US" sz="1200" dirty="0" err="1"/>
              <a:t>InnoDB</a:t>
            </a:r>
            <a:r>
              <a:rPr lang="en-US" sz="1200" dirty="0"/>
              <a:t>, MariaDB </a:t>
            </a:r>
            <a:r>
              <a:rPr lang="en-US" sz="1200" dirty="0" err="1"/>
              <a:t>ColumnStore</a:t>
            </a:r>
            <a:r>
              <a:rPr lang="en-US" sz="1200" dirty="0"/>
              <a:t>, Aria, Archive, Blackhole, Cassandra Storage Engine, Connect, CSV, </a:t>
            </a:r>
            <a:r>
              <a:rPr lang="en-US" sz="1200" dirty="0" err="1"/>
              <a:t>FederatedX</a:t>
            </a:r>
            <a:r>
              <a:rPr lang="en-US" sz="1200" dirty="0"/>
              <a:t>, Memory storage engine, Merge, </a:t>
            </a:r>
            <a:r>
              <a:rPr lang="en-US" sz="1200" dirty="0" err="1"/>
              <a:t>Mroonga</a:t>
            </a:r>
            <a:r>
              <a:rPr lang="en-US" sz="1200" dirty="0"/>
              <a:t>, </a:t>
            </a:r>
            <a:r>
              <a:rPr lang="en-US" sz="1200" dirty="0" err="1"/>
              <a:t>MyISAM</a:t>
            </a:r>
            <a:r>
              <a:rPr lang="en-US" sz="1200" dirty="0"/>
              <a:t>, </a:t>
            </a:r>
            <a:r>
              <a:rPr lang="en-US" sz="1200" dirty="0" err="1"/>
              <a:t>MyRocks</a:t>
            </a:r>
            <a:r>
              <a:rPr lang="en-US" sz="1200" dirty="0"/>
              <a:t>, </a:t>
            </a:r>
            <a:r>
              <a:rPr lang="en-US" sz="1200" dirty="0" err="1"/>
              <a:t>QQGraph</a:t>
            </a:r>
            <a:r>
              <a:rPr lang="en-US" sz="1200" dirty="0"/>
              <a:t>, Sequence Storage Engine, </a:t>
            </a:r>
            <a:r>
              <a:rPr lang="en-US" sz="1200" dirty="0" err="1"/>
              <a:t>SphinxSE</a:t>
            </a:r>
            <a:r>
              <a:rPr lang="en-US" sz="1200" dirty="0"/>
              <a:t>, Spider</a:t>
            </a:r>
            <a:r>
              <a:rPr lang="bg-BG" sz="1200" dirty="0"/>
              <a:t> и</a:t>
            </a:r>
            <a:r>
              <a:rPr lang="en-US" sz="1200" dirty="0"/>
              <a:t> </a:t>
            </a:r>
            <a:r>
              <a:rPr lang="en-US" sz="1200" dirty="0" err="1"/>
              <a:t>TokuDB</a:t>
            </a:r>
            <a:r>
              <a:rPr lang="bg-BG" sz="1200" dirty="0"/>
              <a:t>.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200" b="1" dirty="0"/>
              <a:t>Storage Engines</a:t>
            </a:r>
            <a:r>
              <a:rPr lang="en-US" sz="1200" dirty="0"/>
              <a:t>,</a:t>
            </a:r>
            <a:r>
              <a:rPr lang="bg-BG" sz="1200" dirty="0"/>
              <a:t> </a:t>
            </a:r>
            <a:r>
              <a:rPr lang="bg-BG" sz="1200" dirty="0">
                <a:hlinkClick r:id="rId14"/>
              </a:rPr>
              <a:t>поддържани</a:t>
            </a:r>
            <a:r>
              <a:rPr lang="bg-BG" sz="1200" dirty="0"/>
              <a:t> от </a:t>
            </a:r>
            <a:r>
              <a:rPr lang="en-US" sz="1200" b="1" dirty="0"/>
              <a:t>MySQL</a:t>
            </a:r>
            <a:r>
              <a:rPr lang="en-US" sz="1200" dirty="0"/>
              <a:t>, </a:t>
            </a:r>
            <a:r>
              <a:rPr lang="bg-BG" sz="1200" dirty="0"/>
              <a:t>са: </a:t>
            </a:r>
            <a:r>
              <a:rPr lang="en-US" sz="1200" dirty="0" err="1"/>
              <a:t>InnoDB</a:t>
            </a:r>
            <a:r>
              <a:rPr lang="en-US" sz="1200" dirty="0"/>
              <a:t>, </a:t>
            </a:r>
            <a:r>
              <a:rPr lang="en-US" sz="1200" dirty="0" err="1"/>
              <a:t>MyISAM</a:t>
            </a:r>
            <a:r>
              <a:rPr lang="en-US" sz="1200" dirty="0"/>
              <a:t>, Memory, CSV, Archive, Blackhole, Merge, Federated, Example</a:t>
            </a:r>
            <a:r>
              <a:rPr lang="bg-BG" sz="1200" dirty="0"/>
              <a:t>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1795A31-918C-4A85-80C8-E62F24246F3D}"/>
              </a:ext>
            </a:extLst>
          </p:cNvPr>
          <p:cNvSpPr txBox="1"/>
          <p:nvPr/>
        </p:nvSpPr>
        <p:spPr>
          <a:xfrm>
            <a:off x="228600" y="4215825"/>
            <a:ext cx="4026552" cy="338554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bg-BG" sz="1600" b="1" u="sng" dirty="0">
                <a:solidFill>
                  <a:srgbClr val="0000FF"/>
                </a:solidFill>
              </a:rPr>
              <a:t>В кои </a:t>
            </a:r>
            <a:r>
              <a:rPr lang="en-US" sz="1600" b="1" u="sng" dirty="0">
                <a:solidFill>
                  <a:srgbClr val="0000FF"/>
                </a:solidFill>
              </a:rPr>
              <a:t>Linux-</a:t>
            </a:r>
            <a:r>
              <a:rPr lang="bg-BG" sz="1600" b="1" u="sng" dirty="0">
                <a:solidFill>
                  <a:srgbClr val="0000FF"/>
                </a:solidFill>
              </a:rPr>
              <a:t>Дистрибуции са Интегрирани</a:t>
            </a:r>
            <a:r>
              <a:rPr lang="en-US" sz="1600" dirty="0">
                <a:solidFill>
                  <a:srgbClr val="0000FF"/>
                </a:solidFill>
              </a:rPr>
              <a:t>: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6EF84D0-0C8B-4A5E-BFF7-F967538D7DA9}"/>
              </a:ext>
            </a:extLst>
          </p:cNvPr>
          <p:cNvSpPr txBox="1"/>
          <p:nvPr/>
        </p:nvSpPr>
        <p:spPr>
          <a:xfrm>
            <a:off x="228600" y="4444425"/>
            <a:ext cx="8305800" cy="646331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bg-BG" sz="1200" dirty="0"/>
              <a:t>В Много </a:t>
            </a:r>
            <a:r>
              <a:rPr lang="en-US" sz="1200" dirty="0"/>
              <a:t>Linux-</a:t>
            </a:r>
            <a:r>
              <a:rPr lang="bg-BG" sz="1200" dirty="0"/>
              <a:t>Дистрибуции, (макар и НЕ НАВСЯКЪДЕ) АПРИОРНО е ВКЛЮЧЕНА: </a:t>
            </a:r>
            <a:r>
              <a:rPr lang="en-US" sz="1200" dirty="0"/>
              <a:t>MariaDB </a:t>
            </a:r>
            <a:r>
              <a:rPr lang="bg-BG" sz="1200" dirty="0"/>
              <a:t>База-данни.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200" dirty="0"/>
              <a:t>MariaDB</a:t>
            </a:r>
            <a:r>
              <a:rPr lang="bg-BG" sz="1200" dirty="0"/>
              <a:t> е ВКЛЮЧЕНА в стандартните: </a:t>
            </a:r>
            <a:r>
              <a:rPr lang="en-US" sz="1200" dirty="0"/>
              <a:t>Red Hat Enterprise/CentOS/Fedora/Debian</a:t>
            </a:r>
            <a:r>
              <a:rPr lang="bg-BG" sz="1200" dirty="0"/>
              <a:t> </a:t>
            </a:r>
            <a:r>
              <a:rPr lang="bg-BG" sz="1200" dirty="0" err="1"/>
              <a:t>Пакти</a:t>
            </a:r>
            <a:r>
              <a:rPr lang="bg-BG" sz="1200" dirty="0"/>
              <a:t>.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200" dirty="0"/>
              <a:t>MySQL </a:t>
            </a:r>
            <a:r>
              <a:rPr lang="bg-BG" sz="1200" dirty="0"/>
              <a:t>е ВКЛЮЧЕН в други популярни Дистрибуции, като: </a:t>
            </a:r>
            <a:r>
              <a:rPr lang="en-US" sz="1200" dirty="0"/>
              <a:t>Ubuntu</a:t>
            </a:r>
            <a:r>
              <a:rPr lang="bg-BG" sz="1200" dirty="0"/>
              <a:t>.</a:t>
            </a:r>
            <a:endParaRPr lang="en-US" sz="1200" dirty="0"/>
          </a:p>
        </p:txBody>
      </p:sp>
      <p:sp>
        <p:nvSpPr>
          <p:cNvPr id="29" name="Title 25">
            <a:extLst>
              <a:ext uri="{FF2B5EF4-FFF2-40B4-BE49-F238E27FC236}">
                <a16:creationId xmlns:a16="http://schemas.microsoft.com/office/drawing/2014/main" id="{984C7D83-9222-4826-828C-BB3D85E47B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609600"/>
            <a:ext cx="8589034" cy="425450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1600" u="sng" cap="small" spc="150" dirty="0">
                <a:solidFill>
                  <a:srgbClr val="FF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WAMP</a:t>
            </a:r>
            <a:r>
              <a:rPr lang="bg-BG" sz="1600" u="sng" cap="small" spc="150" dirty="0">
                <a:solidFill>
                  <a:srgbClr val="FF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1600" u="sng" cap="small" spc="150" dirty="0">
                <a:solidFill>
                  <a:srgbClr val="FF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Development Stack. </a:t>
            </a:r>
            <a:r>
              <a:rPr lang="en-US" sz="1600" u="sng" cap="small" spc="150" dirty="0">
                <a:solidFill>
                  <a:srgbClr val="0000FF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MySQL </a:t>
            </a:r>
            <a:r>
              <a:rPr lang="en-US" sz="1600" u="sng" cap="small" spc="15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vs</a:t>
            </a:r>
            <a:r>
              <a:rPr lang="bg-BG" sz="1600" u="sng" cap="small" spc="15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.</a:t>
            </a:r>
            <a:r>
              <a:rPr lang="bg-BG" sz="1600" u="sng" cap="small" spc="150" dirty="0">
                <a:solidFill>
                  <a:srgbClr val="0000FF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1600" u="sng" cap="small" spc="150" dirty="0">
                <a:solidFill>
                  <a:srgbClr val="FF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XAMPP</a:t>
            </a:r>
            <a:r>
              <a:rPr lang="bg-BG" sz="1600" u="sng" cap="small" spc="150" dirty="0">
                <a:solidFill>
                  <a:srgbClr val="FF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1600" u="sng" cap="small" spc="150" dirty="0">
                <a:solidFill>
                  <a:srgbClr val="FF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Development Stack. </a:t>
            </a:r>
            <a:r>
              <a:rPr lang="en-US" sz="1600" u="sng" cap="small" spc="150" dirty="0">
                <a:solidFill>
                  <a:srgbClr val="0000FF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MariaDB</a:t>
            </a:r>
            <a:endParaRPr lang="en-US" sz="1600" u="sng" dirty="0">
              <a:solidFill>
                <a:srgbClr val="0000FF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5FE6EEA-0374-4A2A-AF8B-8586822F3E6B}"/>
              </a:ext>
            </a:extLst>
          </p:cNvPr>
          <p:cNvSpPr txBox="1"/>
          <p:nvPr/>
        </p:nvSpPr>
        <p:spPr>
          <a:xfrm>
            <a:off x="228600" y="5020271"/>
            <a:ext cx="3172087" cy="338554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bg-BG" sz="1600" b="1" u="sng" dirty="0">
                <a:solidFill>
                  <a:srgbClr val="0000FF"/>
                </a:solidFill>
              </a:rPr>
              <a:t>Присъствие на </a:t>
            </a:r>
            <a:r>
              <a:rPr lang="en-US" sz="1600" b="1" u="sng" dirty="0">
                <a:solidFill>
                  <a:srgbClr val="0000FF"/>
                </a:solidFill>
              </a:rPr>
              <a:t>Cloud-</a:t>
            </a:r>
            <a:r>
              <a:rPr lang="bg-BG" sz="1600" b="1" u="sng" dirty="0">
                <a:solidFill>
                  <a:srgbClr val="0000FF"/>
                </a:solidFill>
              </a:rPr>
              <a:t>Платформи</a:t>
            </a:r>
            <a:r>
              <a:rPr lang="en-US" sz="1600" dirty="0">
                <a:solidFill>
                  <a:srgbClr val="0000FF"/>
                </a:solidFill>
              </a:rPr>
              <a:t>: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42265C6-6DDB-4053-B72B-3C2E8FC47D40}"/>
              </a:ext>
            </a:extLst>
          </p:cNvPr>
          <p:cNvSpPr txBox="1"/>
          <p:nvPr/>
        </p:nvSpPr>
        <p:spPr>
          <a:xfrm>
            <a:off x="228600" y="5282625"/>
            <a:ext cx="8534400" cy="461665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200" dirty="0"/>
              <a:t>MariaDB: </a:t>
            </a:r>
            <a:r>
              <a:rPr lang="bg-BG" sz="1200" dirty="0"/>
              <a:t>на </a:t>
            </a:r>
            <a:r>
              <a:rPr lang="en-US" sz="1200" dirty="0"/>
              <a:t>Amazon Web Services:          , Microsoft Azure:                               </a:t>
            </a:r>
            <a:r>
              <a:rPr lang="bg-BG" sz="1200" dirty="0"/>
              <a:t>и </a:t>
            </a:r>
            <a:r>
              <a:rPr lang="en-US" sz="1200" dirty="0"/>
              <a:t>Rackspace Cloud:                </a:t>
            </a:r>
            <a:r>
              <a:rPr lang="bg-BG" sz="1200" dirty="0"/>
              <a:t> </a:t>
            </a:r>
            <a:r>
              <a:rPr lang="en-US" sz="1200" dirty="0"/>
              <a:t>.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200" b="1" dirty="0"/>
              <a:t>MySQL</a:t>
            </a:r>
            <a:r>
              <a:rPr lang="en-US" sz="1200" dirty="0"/>
              <a:t>: </a:t>
            </a:r>
            <a:r>
              <a:rPr lang="bg-BG" sz="1200" dirty="0"/>
              <a:t>на </a:t>
            </a:r>
            <a:r>
              <a:rPr lang="en-US" sz="1200" dirty="0"/>
              <a:t>Amazon Web Services:           , Microsoft Azure:                               </a:t>
            </a:r>
            <a:r>
              <a:rPr lang="bg-BG" sz="1200" dirty="0"/>
              <a:t>и</a:t>
            </a:r>
            <a:r>
              <a:rPr lang="en-US" sz="1200" dirty="0"/>
              <a:t> Rackspace Cloud:                  , </a:t>
            </a:r>
            <a:r>
              <a:rPr lang="bg-BG" sz="1200" b="1" dirty="0">
                <a:hlinkClick r:id="rId15"/>
              </a:rPr>
              <a:t>плюс</a:t>
            </a:r>
            <a:r>
              <a:rPr lang="bg-BG" sz="1200" dirty="0"/>
              <a:t>:                           .</a:t>
            </a:r>
            <a:endParaRPr lang="en-US" sz="1200" dirty="0"/>
          </a:p>
        </p:txBody>
      </p:sp>
      <p:pic>
        <p:nvPicPr>
          <p:cNvPr id="32" name="Picture 31">
            <a:hlinkClick r:id="rId16"/>
            <a:extLst>
              <a:ext uri="{FF2B5EF4-FFF2-40B4-BE49-F238E27FC236}">
                <a16:creationId xmlns:a16="http://schemas.microsoft.com/office/drawing/2014/main" id="{F2F45A3C-36E0-49F6-A832-F5C9A3B57A7E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743201" y="5331488"/>
            <a:ext cx="291465" cy="179737"/>
          </a:xfrm>
          <a:prstGeom prst="rect">
            <a:avLst/>
          </a:prstGeom>
        </p:spPr>
      </p:pic>
      <p:pic>
        <p:nvPicPr>
          <p:cNvPr id="33" name="Picture 32">
            <a:hlinkClick r:id="rId18"/>
            <a:extLst>
              <a:ext uri="{FF2B5EF4-FFF2-40B4-BE49-F238E27FC236}">
                <a16:creationId xmlns:a16="http://schemas.microsoft.com/office/drawing/2014/main" id="{32C19CC5-19BD-4A20-A774-73B388ABA78D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173854" y="5354062"/>
            <a:ext cx="1024700" cy="157163"/>
          </a:xfrm>
          <a:prstGeom prst="rect">
            <a:avLst/>
          </a:prstGeom>
        </p:spPr>
      </p:pic>
      <p:pic>
        <p:nvPicPr>
          <p:cNvPr id="34" name="Picture 33">
            <a:hlinkClick r:id="rId20"/>
            <a:extLst>
              <a:ext uri="{FF2B5EF4-FFF2-40B4-BE49-F238E27FC236}">
                <a16:creationId xmlns:a16="http://schemas.microsoft.com/office/drawing/2014/main" id="{B75B359B-EB9E-4EC3-A1FA-D5FE92A965B7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444615" y="5344633"/>
            <a:ext cx="565785" cy="166592"/>
          </a:xfrm>
          <a:prstGeom prst="rect">
            <a:avLst/>
          </a:prstGeom>
        </p:spPr>
      </p:pic>
      <p:pic>
        <p:nvPicPr>
          <p:cNvPr id="35" name="Picture 34">
            <a:hlinkClick r:id="rId16"/>
            <a:extLst>
              <a:ext uri="{FF2B5EF4-FFF2-40B4-BE49-F238E27FC236}">
                <a16:creationId xmlns:a16="http://schemas.microsoft.com/office/drawing/2014/main" id="{AE48D2CD-C513-4E62-A550-CB24B7FAF5E0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667000" y="5511225"/>
            <a:ext cx="291465" cy="179737"/>
          </a:xfrm>
          <a:prstGeom prst="rect">
            <a:avLst/>
          </a:prstGeom>
        </p:spPr>
      </p:pic>
      <p:pic>
        <p:nvPicPr>
          <p:cNvPr id="37" name="Picture 36">
            <a:hlinkClick r:id="rId18"/>
            <a:extLst>
              <a:ext uri="{FF2B5EF4-FFF2-40B4-BE49-F238E27FC236}">
                <a16:creationId xmlns:a16="http://schemas.microsoft.com/office/drawing/2014/main" id="{AE26EEEB-3870-4165-8DD8-5042D120A305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114800" y="5506462"/>
            <a:ext cx="1024700" cy="157163"/>
          </a:xfrm>
          <a:prstGeom prst="rect">
            <a:avLst/>
          </a:prstGeom>
        </p:spPr>
      </p:pic>
      <p:pic>
        <p:nvPicPr>
          <p:cNvPr id="38" name="Picture 37">
            <a:hlinkClick r:id="rId20"/>
            <a:extLst>
              <a:ext uri="{FF2B5EF4-FFF2-40B4-BE49-F238E27FC236}">
                <a16:creationId xmlns:a16="http://schemas.microsoft.com/office/drawing/2014/main" id="{E4155534-25E4-4AD6-A419-2E41F37DDE38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400800" y="5511225"/>
            <a:ext cx="565785" cy="166592"/>
          </a:xfrm>
          <a:prstGeom prst="rect">
            <a:avLst/>
          </a:prstGeom>
        </p:spPr>
      </p:pic>
      <p:pic>
        <p:nvPicPr>
          <p:cNvPr id="39" name="Picture 38">
            <a:hlinkClick r:id="rId22"/>
            <a:extLst>
              <a:ext uri="{FF2B5EF4-FFF2-40B4-BE49-F238E27FC236}">
                <a16:creationId xmlns:a16="http://schemas.microsoft.com/office/drawing/2014/main" id="{715996B2-94E7-476C-9606-545047C4DEF6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467600" y="5511225"/>
            <a:ext cx="880110" cy="148590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B358FA32-58CB-4211-A245-EF266C3479EF}"/>
              </a:ext>
            </a:extLst>
          </p:cNvPr>
          <p:cNvSpPr txBox="1"/>
          <p:nvPr/>
        </p:nvSpPr>
        <p:spPr>
          <a:xfrm>
            <a:off x="228600" y="5663625"/>
            <a:ext cx="1600199" cy="338554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bg-BG" sz="1600" b="1" dirty="0"/>
              <a:t>Различия</a:t>
            </a:r>
            <a:r>
              <a:rPr lang="bg-BG" sz="1600" dirty="0"/>
              <a:t> и при: </a:t>
            </a:r>
            <a:endParaRPr lang="en-US" sz="16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CAF360A-6BE1-4AA3-94C0-1D349B38E699}"/>
              </a:ext>
            </a:extLst>
          </p:cNvPr>
          <p:cNvSpPr txBox="1"/>
          <p:nvPr/>
        </p:nvSpPr>
        <p:spPr>
          <a:xfrm>
            <a:off x="1676402" y="5663625"/>
            <a:ext cx="1413698" cy="338554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bg-BG" sz="1600" dirty="0">
                <a:solidFill>
                  <a:srgbClr val="0000FF"/>
                </a:solidFill>
              </a:rPr>
              <a:t>Лицензиране</a:t>
            </a:r>
            <a:endParaRPr lang="en-US" sz="1600" dirty="0">
              <a:solidFill>
                <a:srgbClr val="0000FF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32A1A6C-EFF2-4391-876E-34FF42C23507}"/>
              </a:ext>
            </a:extLst>
          </p:cNvPr>
          <p:cNvSpPr txBox="1"/>
          <p:nvPr/>
        </p:nvSpPr>
        <p:spPr>
          <a:xfrm>
            <a:off x="2819400" y="5663625"/>
            <a:ext cx="1944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600" dirty="0"/>
              <a:t>, </a:t>
            </a:r>
            <a:endParaRPr lang="en-US" sz="16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A6FB990-6FEB-4EBB-ABBA-D0608DDA6516}"/>
              </a:ext>
            </a:extLst>
          </p:cNvPr>
          <p:cNvSpPr txBox="1"/>
          <p:nvPr/>
        </p:nvSpPr>
        <p:spPr>
          <a:xfrm>
            <a:off x="2895600" y="5663625"/>
            <a:ext cx="2819400" cy="338554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bg-BG" sz="1600" dirty="0">
                <a:solidFill>
                  <a:srgbClr val="0000FF"/>
                </a:solidFill>
              </a:rPr>
              <a:t>Нови Версии и Актуализации</a:t>
            </a:r>
            <a:endParaRPr lang="en-US" sz="1600" dirty="0">
              <a:solidFill>
                <a:srgbClr val="0000FF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EA4C62B-6933-4FA8-BC80-E9ECFC90DE26}"/>
              </a:ext>
            </a:extLst>
          </p:cNvPr>
          <p:cNvSpPr txBox="1"/>
          <p:nvPr/>
        </p:nvSpPr>
        <p:spPr>
          <a:xfrm>
            <a:off x="5410200" y="5663625"/>
            <a:ext cx="1944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600" dirty="0"/>
              <a:t>, </a:t>
            </a:r>
            <a:endParaRPr lang="en-US" sz="16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734E6E7-54DF-4C04-B817-B6BE505E05ED}"/>
              </a:ext>
            </a:extLst>
          </p:cNvPr>
          <p:cNvSpPr txBox="1"/>
          <p:nvPr/>
        </p:nvSpPr>
        <p:spPr>
          <a:xfrm>
            <a:off x="7543800" y="5663625"/>
            <a:ext cx="1944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600" dirty="0"/>
              <a:t>, </a:t>
            </a:r>
            <a:endParaRPr lang="en-US" sz="160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A4D94CE-0985-4CBD-B30A-F16AEFA62DBC}"/>
              </a:ext>
            </a:extLst>
          </p:cNvPr>
          <p:cNvSpPr txBox="1"/>
          <p:nvPr/>
        </p:nvSpPr>
        <p:spPr>
          <a:xfrm>
            <a:off x="5486400" y="5663625"/>
            <a:ext cx="2286001" cy="338554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bg-BG" sz="1600" dirty="0">
                <a:solidFill>
                  <a:srgbClr val="0000FF"/>
                </a:solidFill>
              </a:rPr>
              <a:t>Последваща Доработка</a:t>
            </a:r>
            <a:endParaRPr lang="en-US" sz="1600" dirty="0">
              <a:solidFill>
                <a:srgbClr val="0000FF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70BBA08-A87E-403E-9363-2F0E753C00B6}"/>
              </a:ext>
            </a:extLst>
          </p:cNvPr>
          <p:cNvSpPr txBox="1"/>
          <p:nvPr/>
        </p:nvSpPr>
        <p:spPr>
          <a:xfrm>
            <a:off x="7620000" y="5663625"/>
            <a:ext cx="1413698" cy="338554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bg-BG" sz="1600" dirty="0">
                <a:solidFill>
                  <a:srgbClr val="0000FF"/>
                </a:solidFill>
              </a:rPr>
              <a:t>Платформи</a:t>
            </a:r>
            <a:r>
              <a:rPr lang="bg-BG" sz="1600" b="1" dirty="0">
                <a:solidFill>
                  <a:srgbClr val="0000FF"/>
                </a:solidFill>
              </a:rPr>
              <a:t> </a:t>
            </a:r>
            <a:r>
              <a:rPr lang="bg-BG" sz="1600" dirty="0">
                <a:solidFill>
                  <a:srgbClr val="0000FF"/>
                </a:solidFill>
              </a:rPr>
              <a:t>за</a:t>
            </a:r>
            <a:endParaRPr lang="en-US" sz="1600" dirty="0">
              <a:solidFill>
                <a:srgbClr val="0000FF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7DECF56-A156-4374-BA7D-366E9AB5B880}"/>
              </a:ext>
            </a:extLst>
          </p:cNvPr>
          <p:cNvSpPr txBox="1"/>
          <p:nvPr/>
        </p:nvSpPr>
        <p:spPr>
          <a:xfrm>
            <a:off x="1676400" y="5892225"/>
            <a:ext cx="7086600" cy="584775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bg-BG" sz="1600" dirty="0">
                <a:solidFill>
                  <a:srgbClr val="0000FF"/>
                </a:solidFill>
              </a:rPr>
              <a:t>Оптимизиране от типа на: </a:t>
            </a:r>
            <a:r>
              <a:rPr lang="en-US" sz="1600" b="1" u="sng" dirty="0" err="1">
                <a:hlinkClick r:id="rId24"/>
              </a:rPr>
              <a:t>EverSQL</a:t>
            </a:r>
            <a:r>
              <a:rPr lang="bg-BG" sz="1600" b="1" dirty="0">
                <a:solidFill>
                  <a:srgbClr val="0000FF"/>
                </a:solidFill>
              </a:rPr>
              <a:t> </a:t>
            </a:r>
            <a:r>
              <a:rPr lang="bg-BG" sz="1600" dirty="0">
                <a:solidFill>
                  <a:srgbClr val="0000FF"/>
                </a:solidFill>
              </a:rPr>
              <a:t>за </a:t>
            </a:r>
            <a:r>
              <a:rPr lang="bg-BG" sz="1600" dirty="0">
                <a:solidFill>
                  <a:schemeClr val="tx1">
                    <a:lumMod val="85000"/>
                    <a:lumOff val="15000"/>
                  </a:schemeClr>
                </a:solidFill>
                <a:hlinkClick r:id="rId2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Оптимизиране на 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hlinkClick r:id="rId2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MySQL </a:t>
            </a:r>
            <a:r>
              <a:rPr lang="bg-BG" sz="1600" dirty="0">
                <a:solidFill>
                  <a:schemeClr val="tx1">
                    <a:lumMod val="85000"/>
                    <a:lumOff val="15000"/>
                  </a:schemeClr>
                </a:solidFill>
                <a:hlinkClick r:id="rId2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и 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hlinkClick r:id="rId2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MariaDB </a:t>
            </a:r>
            <a:r>
              <a:rPr lang="bg-BG" sz="1600" dirty="0">
                <a:solidFill>
                  <a:schemeClr val="tx1">
                    <a:lumMod val="85000"/>
                    <a:lumOff val="15000"/>
                  </a:schemeClr>
                </a:solidFill>
                <a:hlinkClick r:id="rId2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Заявки</a:t>
            </a: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6" name="Date Placeholder 3">
            <a:extLst>
              <a:ext uri="{FF2B5EF4-FFF2-40B4-BE49-F238E27FC236}">
                <a16:creationId xmlns:a16="http://schemas.microsoft.com/office/drawing/2014/main" id="{E54B9234-6313-4B62-98FF-976CDEE03AED}"/>
              </a:ext>
            </a:extLst>
          </p:cNvPr>
          <p:cNvSpPr txBox="1">
            <a:spLocks/>
          </p:cNvSpPr>
          <p:nvPr/>
        </p:nvSpPr>
        <p:spPr>
          <a:xfrm>
            <a:off x="1524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bg-BG" dirty="0"/>
              <a:t>Дата: </a:t>
            </a:r>
            <a:fld id="{4836C8E4-75DA-4013-BBDC-FCE0CEAEFCAB}" type="datetime1">
              <a:rPr lang="bg-BG" smtClean="0"/>
              <a:pPr>
                <a:spcAft>
                  <a:spcPts val="600"/>
                </a:spcAft>
              </a:pPr>
              <a:t>11.7.2019 г.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22022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19930561-ACC0-4389-909D-878066074B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505450" cy="6858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962C83B-0F89-42F5-B0A7-8C7249A2D8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6400" y="-1"/>
            <a:ext cx="3643979" cy="236762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8EACF22-22D4-414A-8AB9-1EA131EC2E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7400" y="1005078"/>
            <a:ext cx="2945797" cy="234772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12881"/>
            <a:ext cx="8589034" cy="469260"/>
          </a:xfrm>
          <a:prstGeom prst="rect">
            <a:avLst/>
          </a:prstGeom>
        </p:spPr>
      </p:pic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879" y="6096001"/>
            <a:ext cx="9169879" cy="762000"/>
          </a:xfrm>
        </p:spPr>
      </p:pic>
      <p:sp>
        <p:nvSpPr>
          <p:cNvPr id="3" name="AutoShape 2" descr="Facebook Newsroom">
            <a:extLst>
              <a:ext uri="{FF2B5EF4-FFF2-40B4-BE49-F238E27FC236}">
                <a16:creationId xmlns:a16="http://schemas.microsoft.com/office/drawing/2014/main" id="{C80C5D44-1828-4096-96B3-D0B7E7B69D0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714500" y="2033588"/>
            <a:ext cx="5715000" cy="279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DF7325-8A54-414C-A68D-1DEAB1B88F3C}"/>
              </a:ext>
            </a:extLst>
          </p:cNvPr>
          <p:cNvSpPr txBox="1"/>
          <p:nvPr/>
        </p:nvSpPr>
        <p:spPr>
          <a:xfrm>
            <a:off x="304800" y="1143000"/>
            <a:ext cx="5674327" cy="2308324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400050" indent="-400050">
              <a:buFont typeface="+mj-lt"/>
              <a:buAutoNum type="romanUcPeriod"/>
            </a:pPr>
            <a:r>
              <a:rPr lang="bg-BG" dirty="0">
                <a:hlinkClick r:id="rId8"/>
              </a:rPr>
              <a:t>Изтегляме</a:t>
            </a:r>
            <a:r>
              <a:rPr lang="bg-BG" dirty="0"/>
              <a:t> </a:t>
            </a:r>
            <a:r>
              <a:rPr lang="en-US" dirty="0">
                <a:solidFill>
                  <a:srgbClr val="FF3300"/>
                </a:solidFill>
              </a:rPr>
              <a:t>MySQL </a:t>
            </a:r>
            <a:r>
              <a:rPr lang="bg-BG" dirty="0">
                <a:solidFill>
                  <a:srgbClr val="FF3300"/>
                </a:solidFill>
              </a:rPr>
              <a:t>или ползваме готов Пакет, от типа на: </a:t>
            </a:r>
            <a:r>
              <a:rPr lang="en-US" dirty="0">
                <a:hlinkClick r:id="rId9"/>
              </a:rPr>
              <a:t>XAMPP</a:t>
            </a:r>
            <a:r>
              <a:rPr lang="en-US" dirty="0">
                <a:solidFill>
                  <a:srgbClr val="FF3300"/>
                </a:solidFill>
              </a:rPr>
              <a:t>, </a:t>
            </a:r>
            <a:r>
              <a:rPr lang="bg-BG" dirty="0"/>
              <a:t>с </a:t>
            </a:r>
            <a:r>
              <a:rPr lang="bg-BG" dirty="0">
                <a:solidFill>
                  <a:srgbClr val="FF3300"/>
                </a:solidFill>
              </a:rPr>
              <a:t>включен</a:t>
            </a:r>
            <a:r>
              <a:rPr lang="bg-BG" dirty="0"/>
              <a:t> </a:t>
            </a:r>
            <a:r>
              <a:rPr lang="en-US" dirty="0">
                <a:hlinkClick r:id="rId10"/>
              </a:rPr>
              <a:t>phpMyAdmin</a:t>
            </a:r>
            <a:r>
              <a:rPr lang="en-US" dirty="0"/>
              <a:t> </a:t>
            </a:r>
            <a:r>
              <a:rPr lang="bg-BG" dirty="0">
                <a:solidFill>
                  <a:srgbClr val="FF3300"/>
                </a:solidFill>
              </a:rPr>
              <a:t>инструмент</a:t>
            </a:r>
            <a:r>
              <a:rPr lang="bg-BG" dirty="0"/>
              <a:t>: </a:t>
            </a:r>
            <a:r>
              <a:rPr lang="en-US" dirty="0">
                <a:solidFill>
                  <a:srgbClr val="FF3300"/>
                </a:solidFill>
              </a:rPr>
              <a:t>Self-Contained </a:t>
            </a:r>
            <a:r>
              <a:rPr lang="bg-BG" dirty="0">
                <a:solidFill>
                  <a:srgbClr val="FF3300"/>
                </a:solidFill>
              </a:rPr>
              <a:t>Развойна платформа.</a:t>
            </a:r>
            <a:endParaRPr lang="en-US" dirty="0">
              <a:solidFill>
                <a:srgbClr val="FF3300"/>
              </a:solidFill>
            </a:endParaRPr>
          </a:p>
          <a:p>
            <a:pPr marL="400050" indent="-400050">
              <a:buFont typeface="+mj-lt"/>
              <a:buAutoNum type="romanUcPeriod"/>
            </a:pPr>
            <a:r>
              <a:rPr lang="bg-BG" dirty="0"/>
              <a:t>При вече изрядно работещи </a:t>
            </a:r>
            <a:r>
              <a:rPr lang="en-US" dirty="0"/>
              <a:t>Web- </a:t>
            </a:r>
            <a:r>
              <a:rPr lang="bg-BG" dirty="0"/>
              <a:t>и </a:t>
            </a:r>
            <a:r>
              <a:rPr lang="en-US" dirty="0"/>
              <a:t>MySQL-</a:t>
            </a:r>
            <a:r>
              <a:rPr lang="bg-BG" dirty="0"/>
              <a:t>Сървъри, изтегляме </a:t>
            </a:r>
            <a:r>
              <a:rPr lang="bg-BG" b="1" dirty="0"/>
              <a:t>*</a:t>
            </a:r>
            <a:r>
              <a:rPr lang="en-US" dirty="0"/>
              <a:t>WordPress-</a:t>
            </a:r>
            <a:r>
              <a:rPr lang="bg-BG" dirty="0"/>
              <a:t>Пакета </a:t>
            </a:r>
            <a:r>
              <a:rPr lang="bg-BG" dirty="0">
                <a:hlinkClick r:id="rId11"/>
              </a:rPr>
              <a:t>оттук</a:t>
            </a:r>
            <a:r>
              <a:rPr lang="bg-BG" dirty="0"/>
              <a:t> или </a:t>
            </a:r>
            <a:r>
              <a:rPr lang="bg-BG" dirty="0">
                <a:hlinkClick r:id="rId12"/>
              </a:rPr>
              <a:t>оттук</a:t>
            </a:r>
            <a:r>
              <a:rPr lang="bg-BG" dirty="0"/>
              <a:t> </a:t>
            </a:r>
            <a:r>
              <a:rPr lang="bg-BG" sz="1200" dirty="0"/>
              <a:t>(</a:t>
            </a:r>
            <a:r>
              <a:rPr lang="en-US" sz="1200" dirty="0"/>
              <a:t>Latest release</a:t>
            </a:r>
            <a:r>
              <a:rPr lang="bg-BG" sz="1200" dirty="0"/>
              <a:t>: </a:t>
            </a:r>
            <a:r>
              <a:rPr lang="en-US" sz="1200" dirty="0"/>
              <a:t>5.1.1</a:t>
            </a:r>
            <a:r>
              <a:rPr lang="bg-BG" sz="1200" dirty="0"/>
              <a:t>, </a:t>
            </a:r>
            <a:r>
              <a:rPr lang="en-US" sz="1200" dirty="0"/>
              <a:t>March 13, 2019</a:t>
            </a:r>
            <a:r>
              <a:rPr lang="bg-BG" sz="1200" dirty="0"/>
              <a:t>, </a:t>
            </a:r>
            <a:r>
              <a:rPr lang="en-US" sz="1200" dirty="0"/>
              <a:t>zip </a:t>
            </a:r>
            <a:r>
              <a:rPr lang="bg-BG" sz="1200" dirty="0"/>
              <a:t>/</a:t>
            </a:r>
            <a:r>
              <a:rPr lang="en-US" sz="1200" dirty="0"/>
              <a:t>md5 | sha1</a:t>
            </a:r>
            <a:r>
              <a:rPr lang="bg-BG" sz="1200" dirty="0"/>
              <a:t>/)</a:t>
            </a:r>
            <a:r>
              <a:rPr lang="bg-BG" dirty="0"/>
              <a:t>.</a:t>
            </a:r>
          </a:p>
          <a:p>
            <a:pPr marL="400050" indent="-400050">
              <a:buFont typeface="+mj-lt"/>
              <a:buAutoNum type="romanUcPeriod"/>
            </a:pPr>
            <a:r>
              <a:rPr lang="bg-BG" dirty="0"/>
              <a:t>Навигираме до </a:t>
            </a:r>
            <a:r>
              <a:rPr lang="en-US" dirty="0"/>
              <a:t>Top-Level URL </a:t>
            </a:r>
            <a:r>
              <a:rPr lang="bg-BG" dirty="0"/>
              <a:t>на нашия </a:t>
            </a:r>
            <a:r>
              <a:rPr lang="en-US" dirty="0"/>
              <a:t>Web-Server </a:t>
            </a:r>
            <a:r>
              <a:rPr lang="bg-BG" dirty="0"/>
              <a:t>и Инсталираме Пакета</a:t>
            </a:r>
            <a:r>
              <a:rPr lang="bg-BG" b="1" dirty="0"/>
              <a:t>*</a:t>
            </a:r>
            <a:r>
              <a:rPr lang="en-US" dirty="0"/>
              <a:t> </a:t>
            </a:r>
            <a:r>
              <a:rPr lang="bg-BG" dirty="0"/>
              <a:t>в Главната Директория от</a:t>
            </a:r>
          </a:p>
        </p:txBody>
      </p:sp>
      <p:sp>
        <p:nvSpPr>
          <p:cNvPr id="21" name="Slide Number Placeholder 4">
            <a:extLst>
              <a:ext uri="{FF2B5EF4-FFF2-40B4-BE49-F238E27FC236}">
                <a16:creationId xmlns:a16="http://schemas.microsoft.com/office/drawing/2014/main" id="{4E0885B5-03C5-4F97-8B90-54FBBB106667}"/>
              </a:ext>
            </a:extLst>
          </p:cNvPr>
          <p:cNvSpPr txBox="1">
            <a:spLocks/>
          </p:cNvSpPr>
          <p:nvPr/>
        </p:nvSpPr>
        <p:spPr>
          <a:xfrm>
            <a:off x="68580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dirty="0"/>
              <a:t>Стр. </a:t>
            </a:r>
            <a:fld id="{71734E5D-357F-4193-8BCE-89C0C4C454A4}" type="slidenum">
              <a:rPr lang="en-US" smtClean="0"/>
              <a:pPr/>
              <a:t>11</a:t>
            </a:fld>
            <a:r>
              <a:rPr lang="bg-BG" dirty="0"/>
              <a:t> от 33</a:t>
            </a:r>
            <a:endParaRPr lang="en-US" dirty="0"/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603C9139-9299-4115-B595-A9732BB18FB5}"/>
              </a:ext>
            </a:extLst>
          </p:cNvPr>
          <p:cNvSpPr txBox="1">
            <a:spLocks/>
          </p:cNvSpPr>
          <p:nvPr/>
        </p:nvSpPr>
        <p:spPr>
          <a:xfrm>
            <a:off x="76200" y="304800"/>
            <a:ext cx="3581400" cy="384660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bg-BG" sz="2300" dirty="0">
                <a:solidFill>
                  <a:srgbClr val="0000FF"/>
                </a:solidFill>
              </a:rPr>
              <a:t>Инсталиране на </a:t>
            </a:r>
            <a:r>
              <a:rPr lang="en-US" sz="2300" dirty="0">
                <a:solidFill>
                  <a:srgbClr val="FF3300"/>
                </a:solidFill>
              </a:rPr>
              <a:t>WordPress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BCE7B16-A692-450C-A614-C549D74F1FD9}"/>
              </a:ext>
            </a:extLst>
          </p:cNvPr>
          <p:cNvSpPr txBox="1"/>
          <p:nvPr/>
        </p:nvSpPr>
        <p:spPr>
          <a:xfrm>
            <a:off x="676276" y="3316069"/>
            <a:ext cx="8620124" cy="646331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/>
              <a:t>Directory Tree</a:t>
            </a:r>
            <a:r>
              <a:rPr lang="bg-BG" dirty="0"/>
              <a:t>. Целта е </a:t>
            </a:r>
            <a:r>
              <a:rPr lang="en-US" dirty="0"/>
              <a:t>URL-</a:t>
            </a:r>
            <a:r>
              <a:rPr lang="bg-BG" dirty="0"/>
              <a:t>Адресът на </a:t>
            </a:r>
            <a:r>
              <a:rPr lang="en-US" dirty="0"/>
              <a:t>WordPress-</a:t>
            </a:r>
            <a:r>
              <a:rPr lang="bg-BG" dirty="0"/>
              <a:t>Сайта ни да бъде: </a:t>
            </a:r>
            <a:r>
              <a:rPr lang="en-US" u="sng" dirty="0">
                <a:hlinkClick r:id="rId13"/>
              </a:rPr>
              <a:t>http</a:t>
            </a:r>
            <a:r>
              <a:rPr lang="ru-RU" u="sng" dirty="0">
                <a:hlinkClick r:id="rId13"/>
              </a:rPr>
              <a:t>://</a:t>
            </a:r>
            <a:r>
              <a:rPr lang="en-US" u="sng" dirty="0">
                <a:hlinkClick r:id="rId13"/>
              </a:rPr>
              <a:t>example</a:t>
            </a:r>
            <a:r>
              <a:rPr lang="ru-RU" u="sng" dirty="0">
                <a:hlinkClick r:id="rId13"/>
              </a:rPr>
              <a:t>.</a:t>
            </a:r>
            <a:r>
              <a:rPr lang="en-US" u="sng" dirty="0">
                <a:hlinkClick r:id="rId13"/>
              </a:rPr>
              <a:t>com</a:t>
            </a:r>
            <a:r>
              <a:rPr lang="ru-RU" u="sng" dirty="0">
                <a:hlinkClick r:id="rId13"/>
              </a:rPr>
              <a:t>/</a:t>
            </a:r>
            <a:r>
              <a:rPr lang="bg-BG" dirty="0"/>
              <a:t>, а НЕ: </a:t>
            </a:r>
            <a:r>
              <a:rPr lang="en-US" u="sng" dirty="0">
                <a:hlinkClick r:id="rId14"/>
              </a:rPr>
              <a:t>http</a:t>
            </a:r>
            <a:r>
              <a:rPr lang="ru-RU" u="sng" dirty="0">
                <a:hlinkClick r:id="rId14"/>
              </a:rPr>
              <a:t>://</a:t>
            </a:r>
            <a:r>
              <a:rPr lang="en-US" u="sng" dirty="0">
                <a:hlinkClick r:id="rId14"/>
              </a:rPr>
              <a:t>example</a:t>
            </a:r>
            <a:r>
              <a:rPr lang="ru-RU" u="sng" dirty="0">
                <a:hlinkClick r:id="rId14"/>
              </a:rPr>
              <a:t>.</a:t>
            </a:r>
            <a:r>
              <a:rPr lang="en-US" u="sng" dirty="0">
                <a:hlinkClick r:id="rId14"/>
              </a:rPr>
              <a:t>com</a:t>
            </a:r>
            <a:r>
              <a:rPr lang="ru-RU" u="sng" dirty="0">
                <a:hlinkClick r:id="rId14"/>
              </a:rPr>
              <a:t>/</a:t>
            </a:r>
            <a:r>
              <a:rPr lang="en-US" u="sng" dirty="0" err="1">
                <a:hlinkClick r:id="rId14"/>
              </a:rPr>
              <a:t>wordpress</a:t>
            </a:r>
            <a:r>
              <a:rPr lang="bg-BG" dirty="0"/>
              <a:t>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36195F7-25DC-4F1D-BA86-258E6FBFFD6E}"/>
              </a:ext>
            </a:extLst>
          </p:cNvPr>
          <p:cNvSpPr txBox="1"/>
          <p:nvPr/>
        </p:nvSpPr>
        <p:spPr>
          <a:xfrm>
            <a:off x="295276" y="3940076"/>
            <a:ext cx="8620124" cy="2031325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400050" indent="-400050">
              <a:buFont typeface="+mj-lt"/>
              <a:buAutoNum type="romanUcPeriod" startAt="4"/>
            </a:pPr>
            <a:r>
              <a:rPr lang="bg-BG" dirty="0"/>
              <a:t>Формира се видната на Фигурата </a:t>
            </a:r>
            <a:r>
              <a:rPr lang="en-US" dirty="0"/>
              <a:t>Filesystem Geography</a:t>
            </a:r>
            <a:r>
              <a:rPr lang="bg-BG" dirty="0"/>
              <a:t>, с Файл: 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index</a:t>
            </a:r>
            <a:r>
              <a:rPr lang="ru-RU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php</a:t>
            </a:r>
            <a:r>
              <a:rPr lang="bg-BG" dirty="0"/>
              <a:t> и </a:t>
            </a:r>
            <a:r>
              <a:rPr lang="en-US" dirty="0"/>
              <a:t>Template-</a:t>
            </a:r>
            <a:r>
              <a:rPr lang="bg-BG" dirty="0"/>
              <a:t>Файл: 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wp</a:t>
            </a:r>
            <a:r>
              <a:rPr lang="ru-RU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config</a:t>
            </a:r>
            <a:r>
              <a:rPr lang="ru-RU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sample</a:t>
            </a:r>
            <a:r>
              <a:rPr lang="ru-RU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php</a:t>
            </a:r>
            <a:r>
              <a:rPr lang="bg-BG" dirty="0"/>
              <a:t>. Такава </a:t>
            </a:r>
            <a:r>
              <a:rPr lang="en-US" dirty="0"/>
              <a:t>WordPress</a:t>
            </a:r>
            <a:r>
              <a:rPr lang="bg-BG" dirty="0"/>
              <a:t>-Система, в нейната цялост, работи успешно под </a:t>
            </a:r>
            <a:r>
              <a:rPr lang="en-US" dirty="0"/>
              <a:t>PHP-</a:t>
            </a:r>
            <a:r>
              <a:rPr lang="bg-BG" dirty="0"/>
              <a:t>Интерпретатора на</a:t>
            </a:r>
            <a:r>
              <a:rPr lang="en-US" dirty="0"/>
              <a:t>  Web-</a:t>
            </a:r>
            <a:r>
              <a:rPr lang="bg-BG" dirty="0"/>
              <a:t>Сървъра.</a:t>
            </a:r>
          </a:p>
          <a:p>
            <a:pPr marL="400050" indent="-400050">
              <a:buFont typeface="+mj-lt"/>
              <a:buAutoNum type="romanUcPeriod" startAt="4"/>
            </a:pPr>
            <a:r>
              <a:rPr lang="bg-BG" dirty="0"/>
              <a:t>Създаваме собствен 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wp</a:t>
            </a:r>
            <a:r>
              <a:rPr lang="ru-RU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config</a:t>
            </a:r>
            <a:r>
              <a:rPr lang="ru-RU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php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bg-BG" dirty="0"/>
              <a:t>Файл</a:t>
            </a:r>
            <a:r>
              <a:rPr lang="en-US" dirty="0"/>
              <a:t> (</a:t>
            </a:r>
            <a:r>
              <a:rPr lang="bg-BG" dirty="0"/>
              <a:t>на база 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wp</a:t>
            </a:r>
            <a:r>
              <a:rPr lang="ru-RU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config</a:t>
            </a:r>
            <a:r>
              <a:rPr lang="ru-RU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sample</a:t>
            </a:r>
            <a:r>
              <a:rPr lang="ru-RU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php</a:t>
            </a:r>
            <a:r>
              <a:rPr lang="en-US" dirty="0"/>
              <a:t>) </a:t>
            </a:r>
            <a:r>
              <a:rPr lang="bg-BG" dirty="0"/>
              <a:t>и го Съхраняваме в най-горната Директория на </a:t>
            </a:r>
            <a:r>
              <a:rPr lang="en-US" dirty="0"/>
              <a:t>WordPress</a:t>
            </a:r>
            <a:r>
              <a:rPr lang="bg-BG" dirty="0"/>
              <a:t>. В него Указваме: Име на нашата </a:t>
            </a:r>
            <a:r>
              <a:rPr lang="en-US" dirty="0"/>
              <a:t>MySQL </a:t>
            </a:r>
            <a:r>
              <a:rPr lang="bg-BG" dirty="0"/>
              <a:t>База-данни</a:t>
            </a:r>
            <a:r>
              <a:rPr lang="ru-RU" dirty="0"/>
              <a:t>, </a:t>
            </a:r>
            <a:r>
              <a:rPr lang="bg-BG" dirty="0"/>
              <a:t>Име на </a:t>
            </a:r>
            <a:r>
              <a:rPr lang="bg-BG" dirty="0" err="1"/>
              <a:t>нейн</a:t>
            </a:r>
            <a:r>
              <a:rPr lang="bg-BG" dirty="0"/>
              <a:t> </a:t>
            </a:r>
            <a:r>
              <a:rPr lang="en-US" dirty="0"/>
              <a:t>User</a:t>
            </a:r>
            <a:r>
              <a:rPr lang="ru-RU" dirty="0"/>
              <a:t> (</a:t>
            </a:r>
            <a:r>
              <a:rPr lang="bg-BG" dirty="0"/>
              <a:t>Ползвател</a:t>
            </a:r>
            <a:r>
              <a:rPr lang="ru-RU" dirty="0"/>
              <a:t>)</a:t>
            </a:r>
            <a:r>
              <a:rPr lang="bg-BG" dirty="0"/>
              <a:t> и конкретен Префикс на Таблицата на </a:t>
            </a:r>
            <a:r>
              <a:rPr lang="en-US" dirty="0"/>
              <a:t>WordPress </a:t>
            </a:r>
            <a:r>
              <a:rPr lang="bg-BG" dirty="0"/>
              <a:t>базата-данни</a:t>
            </a:r>
            <a:r>
              <a:rPr lang="ru-RU" dirty="0"/>
              <a:t> (</a:t>
            </a:r>
            <a:r>
              <a:rPr lang="bg-BG" dirty="0"/>
              <a:t>различен от подразбиращия се: 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wp</a:t>
            </a:r>
            <a:r>
              <a:rPr lang="ru-RU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_</a:t>
            </a:r>
            <a:r>
              <a:rPr lang="ru-RU" dirty="0"/>
              <a:t>)</a:t>
            </a:r>
            <a:endParaRPr lang="bg-BG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D0C89FD-94ED-4BC3-8DFD-6FA5A52C2B29}"/>
              </a:ext>
            </a:extLst>
          </p:cNvPr>
          <p:cNvCxnSpPr>
            <a:cxnSpLocks/>
          </p:cNvCxnSpPr>
          <p:nvPr/>
        </p:nvCxnSpPr>
        <p:spPr>
          <a:xfrm flipV="1">
            <a:off x="4038600" y="2178939"/>
            <a:ext cx="1847850" cy="1935862"/>
          </a:xfrm>
          <a:prstGeom prst="straightConnector1">
            <a:avLst/>
          </a:prstGeom>
          <a:ln>
            <a:solidFill>
              <a:srgbClr val="FF33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F8A262DA-C13D-4063-925B-C5DCA9378384}"/>
              </a:ext>
            </a:extLst>
          </p:cNvPr>
          <p:cNvSpPr txBox="1">
            <a:spLocks/>
          </p:cNvSpPr>
          <p:nvPr/>
        </p:nvSpPr>
        <p:spPr>
          <a:xfrm>
            <a:off x="1524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bg-BG" dirty="0"/>
              <a:t>Дата: </a:t>
            </a:r>
            <a:fld id="{4836C8E4-75DA-4013-BBDC-FCE0CEAEFCAB}" type="datetime1">
              <a:rPr lang="bg-BG" smtClean="0"/>
              <a:pPr>
                <a:spcAft>
                  <a:spcPts val="600"/>
                </a:spcAft>
              </a:pPr>
              <a:t>11.7.2019 г.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36794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hlinkClick r:id="rId2"/>
            <a:extLst>
              <a:ext uri="{FF2B5EF4-FFF2-40B4-BE49-F238E27FC236}">
                <a16:creationId xmlns:a16="http://schemas.microsoft.com/office/drawing/2014/main" id="{E928CA4A-E961-4920-941C-270E715838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0869" y="3788092"/>
            <a:ext cx="2872931" cy="2231708"/>
          </a:xfrm>
          <a:prstGeom prst="rect">
            <a:avLst/>
          </a:prstGeom>
        </p:spPr>
      </p:pic>
      <p:pic>
        <p:nvPicPr>
          <p:cNvPr id="13" name="Content Placeholder 5">
            <a:extLst>
              <a:ext uri="{FF2B5EF4-FFF2-40B4-BE49-F238E27FC236}">
                <a16:creationId xmlns:a16="http://schemas.microsoft.com/office/drawing/2014/main" id="{40C1625A-1C16-4E43-BA77-0525BB924BE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879" y="6096001"/>
            <a:ext cx="9169879" cy="762000"/>
          </a:xfrm>
          <a:prstGeom prst="rect">
            <a:avLst/>
          </a:prstGeom>
        </p:spPr>
      </p:pic>
      <p:pic>
        <p:nvPicPr>
          <p:cNvPr id="11" name="Picture 10">
            <a:hlinkClick r:id="rId5"/>
            <a:extLst>
              <a:ext uri="{FF2B5EF4-FFF2-40B4-BE49-F238E27FC236}">
                <a16:creationId xmlns:a16="http://schemas.microsoft.com/office/drawing/2014/main" id="{251738E9-1148-4811-A458-E70E772889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609600"/>
            <a:ext cx="9144000" cy="633670"/>
          </a:xfrm>
          <a:prstGeom prst="rect">
            <a:avLst/>
          </a:prstGeom>
        </p:spPr>
      </p:pic>
      <p:pic>
        <p:nvPicPr>
          <p:cNvPr id="10" name="Picture 9">
            <a:hlinkClick r:id="rId7"/>
            <a:extLst>
              <a:ext uri="{FF2B5EF4-FFF2-40B4-BE49-F238E27FC236}">
                <a16:creationId xmlns:a16="http://schemas.microsoft.com/office/drawing/2014/main" id="{6BC1DBE0-C012-40F8-90C8-3BBF1A19E9D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0"/>
            <a:ext cx="9144000" cy="6184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7CEA851-5060-4685-B261-913D2A3A02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1143001"/>
            <a:ext cx="8229600" cy="457199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/>
          <a:p>
            <a:r>
              <a:rPr lang="bg-BG" sz="2800" dirty="0">
                <a:solidFill>
                  <a:srgbClr val="0000FF"/>
                </a:solidFill>
              </a:rPr>
              <a:t>Локален </a:t>
            </a:r>
            <a:r>
              <a:rPr lang="en-US" sz="2800" dirty="0">
                <a:solidFill>
                  <a:srgbClr val="FF9933"/>
                </a:solidFill>
              </a:rPr>
              <a:t>WordPress</a:t>
            </a:r>
            <a:r>
              <a:rPr lang="en-US" sz="2800" dirty="0">
                <a:solidFill>
                  <a:srgbClr val="0000FF"/>
                </a:solidFill>
              </a:rPr>
              <a:t> </a:t>
            </a:r>
            <a:r>
              <a:rPr lang="bg-BG" sz="2800" dirty="0">
                <a:solidFill>
                  <a:srgbClr val="0000FF"/>
                </a:solidFill>
              </a:rPr>
              <a:t>Сайт с </a:t>
            </a:r>
            <a:r>
              <a:rPr lang="en-US" sz="2800" dirty="0">
                <a:solidFill>
                  <a:srgbClr val="FF9933"/>
                </a:solidFill>
              </a:rPr>
              <a:t>WAMP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286364-441A-4189-A7C7-00155569F86B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12881"/>
            <a:ext cx="8589034" cy="469260"/>
          </a:xfrm>
          <a:prstGeom prst="rect">
            <a:avLst/>
          </a:prstGeom>
        </p:spPr>
      </p:pic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116349F4-9F20-4723-A01A-263BF5DB84B2}"/>
              </a:ext>
            </a:extLst>
          </p:cNvPr>
          <p:cNvSpPr txBox="1">
            <a:spLocks/>
          </p:cNvSpPr>
          <p:nvPr/>
        </p:nvSpPr>
        <p:spPr>
          <a:xfrm>
            <a:off x="68580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dirty="0"/>
              <a:t>Стр. </a:t>
            </a:r>
            <a:fld id="{71734E5D-357F-4193-8BCE-89C0C4C454A4}" type="slidenum">
              <a:rPr lang="en-US" smtClean="0"/>
              <a:pPr/>
              <a:t>12</a:t>
            </a:fld>
            <a:r>
              <a:rPr lang="bg-BG" dirty="0"/>
              <a:t> от 33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441324-0FB4-4063-BD5E-B69F5E8184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" y="1447800"/>
            <a:ext cx="4267200" cy="361255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marL="0" indent="0">
              <a:buNone/>
            </a:pPr>
            <a:r>
              <a:rPr lang="en-US" sz="1600" b="1" dirty="0">
                <a:solidFill>
                  <a:srgbClr val="FF0000"/>
                </a:solidFill>
              </a:rPr>
              <a:t>I. </a:t>
            </a:r>
            <a:r>
              <a:rPr lang="bg-BG" sz="1600" b="1" dirty="0">
                <a:solidFill>
                  <a:srgbClr val="FF0000"/>
                </a:solidFill>
              </a:rPr>
              <a:t>Инсталиране на</a:t>
            </a:r>
            <a:r>
              <a:rPr lang="en-US" sz="1600" b="1" dirty="0">
                <a:solidFill>
                  <a:srgbClr val="FF0000"/>
                </a:solidFill>
              </a:rPr>
              <a:t> WAMP </a:t>
            </a:r>
            <a:r>
              <a:rPr lang="bg-BG" sz="1600" b="1" dirty="0">
                <a:solidFill>
                  <a:srgbClr val="FF0000"/>
                </a:solidFill>
              </a:rPr>
              <a:t>на</a:t>
            </a:r>
            <a:r>
              <a:rPr lang="en-US" sz="1600" b="1" dirty="0">
                <a:solidFill>
                  <a:srgbClr val="FF0000"/>
                </a:solidFill>
              </a:rPr>
              <a:t> Windows</a:t>
            </a:r>
            <a:r>
              <a:rPr lang="en-US" sz="1600" b="1" dirty="0">
                <a:solidFill>
                  <a:srgbClr val="FF9933"/>
                </a:solidFill>
              </a:rPr>
              <a:t> </a:t>
            </a:r>
            <a:r>
              <a:rPr lang="en-US" sz="1600" b="1" dirty="0"/>
              <a:t>PC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0708010C-8608-43F0-82C1-D07DA3005D7D}"/>
              </a:ext>
            </a:extLst>
          </p:cNvPr>
          <p:cNvSpPr txBox="1">
            <a:spLocks/>
          </p:cNvSpPr>
          <p:nvPr/>
        </p:nvSpPr>
        <p:spPr>
          <a:xfrm>
            <a:off x="228600" y="3962400"/>
            <a:ext cx="4267200" cy="573865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bg-BG" sz="1200" b="1" dirty="0"/>
              <a:t>2</a:t>
            </a:r>
            <a:r>
              <a:rPr lang="en-US" sz="1200" b="1" dirty="0"/>
              <a:t>.</a:t>
            </a:r>
            <a:r>
              <a:rPr lang="en-US" sz="1200" dirty="0"/>
              <a:t> </a:t>
            </a:r>
            <a:r>
              <a:rPr lang="bg-BG" sz="1200" dirty="0"/>
              <a:t>На: </a:t>
            </a:r>
            <a:r>
              <a:rPr lang="en-US" sz="1200" dirty="0"/>
              <a:t> </a:t>
            </a:r>
            <a:r>
              <a:rPr lang="en-US" sz="1200" u="sng" dirty="0">
                <a:solidFill>
                  <a:srgbClr val="FF9933"/>
                </a:solidFill>
                <a:hlinkClick r:id="rId10" tooltip="WampServer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WampServer website</a:t>
            </a:r>
            <a:r>
              <a:rPr lang="bg-BG" sz="1200" dirty="0"/>
              <a:t>, Избираме Бутон: </a:t>
            </a:r>
            <a:r>
              <a:rPr lang="en-US" sz="1200" dirty="0"/>
              <a:t>“Start Using WampServer”</a:t>
            </a:r>
            <a:r>
              <a:rPr lang="bg-BG" sz="1200" dirty="0"/>
              <a:t>:</a:t>
            </a:r>
            <a:endParaRPr lang="en-US" sz="1200" dirty="0"/>
          </a:p>
          <a:p>
            <a:endParaRPr lang="en-US" dirty="0"/>
          </a:p>
        </p:txBody>
      </p:sp>
      <p:pic>
        <p:nvPicPr>
          <p:cNvPr id="16" name="Picture 15">
            <a:hlinkClick r:id="rId11"/>
            <a:extLst>
              <a:ext uri="{FF2B5EF4-FFF2-40B4-BE49-F238E27FC236}">
                <a16:creationId xmlns:a16="http://schemas.microsoft.com/office/drawing/2014/main" id="{1352AFEA-2E02-4D66-9FC8-CB046DBE8FB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7200" y="4419600"/>
            <a:ext cx="2891790" cy="1639729"/>
          </a:xfrm>
          <a:prstGeom prst="rect">
            <a:avLst/>
          </a:prstGeom>
        </p:spPr>
      </p:pic>
      <p:pic>
        <p:nvPicPr>
          <p:cNvPr id="17" name="Picture 16">
            <a:hlinkClick r:id="rId13"/>
            <a:extLst>
              <a:ext uri="{FF2B5EF4-FFF2-40B4-BE49-F238E27FC236}">
                <a16:creationId xmlns:a16="http://schemas.microsoft.com/office/drawing/2014/main" id="{C3029B83-E0C6-48DB-B8F8-7272AFE7389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029200" y="1981200"/>
            <a:ext cx="2891790" cy="1225868"/>
          </a:xfrm>
          <a:prstGeom prst="rect">
            <a:avLst/>
          </a:prstGeom>
        </p:spPr>
      </p:pic>
      <p:pic>
        <p:nvPicPr>
          <p:cNvPr id="18" name="Picture 17">
            <a:hlinkClick r:id="rId15"/>
            <a:extLst>
              <a:ext uri="{FF2B5EF4-FFF2-40B4-BE49-F238E27FC236}">
                <a16:creationId xmlns:a16="http://schemas.microsoft.com/office/drawing/2014/main" id="{CB99846B-F365-431E-952E-A541E3B0863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81965" y="2133600"/>
            <a:ext cx="2870835" cy="1660684"/>
          </a:xfrm>
          <a:prstGeom prst="rect">
            <a:avLst/>
          </a:prstGeom>
        </p:spPr>
      </p:pic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9229674F-D3B7-4DED-93F9-F7A287F40D83}"/>
              </a:ext>
            </a:extLst>
          </p:cNvPr>
          <p:cNvSpPr txBox="1">
            <a:spLocks/>
          </p:cNvSpPr>
          <p:nvPr/>
        </p:nvSpPr>
        <p:spPr>
          <a:xfrm>
            <a:off x="4419600" y="1676400"/>
            <a:ext cx="4267200" cy="573865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bg-BG" sz="1200" b="1" dirty="0"/>
              <a:t>3</a:t>
            </a:r>
            <a:r>
              <a:rPr lang="en-US" sz="1200" b="1" dirty="0"/>
              <a:t>.</a:t>
            </a:r>
            <a:r>
              <a:rPr lang="en-US" sz="1200" dirty="0"/>
              <a:t> </a:t>
            </a:r>
            <a:r>
              <a:rPr lang="bg-BG" sz="1200" dirty="0"/>
              <a:t>От</a:t>
            </a:r>
            <a:r>
              <a:rPr lang="en-US" sz="1200" dirty="0"/>
              <a:t> </a:t>
            </a:r>
            <a:r>
              <a:rPr lang="bg-BG" sz="1200" dirty="0"/>
              <a:t>Секция:  </a:t>
            </a:r>
            <a:r>
              <a:rPr lang="en-US" sz="1200" u="sng" dirty="0">
                <a:solidFill>
                  <a:srgbClr val="FF9933"/>
                </a:solidFill>
                <a:hlinkClick r:id="rId10" tooltip="WampServer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</a:t>
            </a:r>
            <a:r>
              <a:rPr lang="en-US" sz="1200" u="sng" dirty="0">
                <a:solidFill>
                  <a:srgbClr val="FF9933"/>
                </a:solidFill>
              </a:rPr>
              <a:t>ownloads</a:t>
            </a:r>
            <a:r>
              <a:rPr lang="bg-BG" sz="1200" dirty="0"/>
              <a:t>, Избираме </a:t>
            </a:r>
            <a:r>
              <a:rPr lang="en-US" sz="1200" dirty="0"/>
              <a:t>32 bits </a:t>
            </a:r>
            <a:r>
              <a:rPr lang="bg-BG" sz="1200" dirty="0"/>
              <a:t>или 64</a:t>
            </a:r>
            <a:r>
              <a:rPr lang="en-US" sz="1200" dirty="0"/>
              <a:t> bits</a:t>
            </a:r>
            <a:endParaRPr lang="bg-BG" sz="1200" dirty="0"/>
          </a:p>
          <a:p>
            <a:pPr marL="0" indent="0">
              <a:buNone/>
            </a:pPr>
            <a:r>
              <a:rPr lang="bg-BG" sz="1200" dirty="0"/>
              <a:t>Версия:</a:t>
            </a:r>
            <a:endParaRPr lang="en-US" sz="1200" dirty="0"/>
          </a:p>
          <a:p>
            <a:endParaRPr lang="en-US" dirty="0"/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9C55CF7D-66A3-47D3-8BEF-3E5191164B93}"/>
              </a:ext>
            </a:extLst>
          </p:cNvPr>
          <p:cNvSpPr txBox="1">
            <a:spLocks/>
          </p:cNvSpPr>
          <p:nvPr/>
        </p:nvSpPr>
        <p:spPr>
          <a:xfrm>
            <a:off x="228600" y="1703737"/>
            <a:ext cx="4267200" cy="486317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bg-BG" sz="1200" b="1" dirty="0"/>
              <a:t>1</a:t>
            </a:r>
            <a:r>
              <a:rPr lang="en-US" sz="1200" b="1" dirty="0"/>
              <a:t>.</a:t>
            </a:r>
            <a:r>
              <a:rPr lang="en-US" sz="1200" dirty="0"/>
              <a:t> </a:t>
            </a:r>
            <a:r>
              <a:rPr lang="bg-BG" sz="1200" dirty="0"/>
              <a:t>В:  </a:t>
            </a:r>
            <a:r>
              <a:rPr lang="en-US" sz="1200" u="sng" dirty="0">
                <a:solidFill>
                  <a:srgbClr val="FF0000"/>
                </a:solidFill>
              </a:rPr>
              <a:t>Control </a:t>
            </a:r>
            <a:r>
              <a:rPr lang="en-US" sz="1200" u="sng" dirty="0" err="1">
                <a:solidFill>
                  <a:srgbClr val="FF0000"/>
                </a:solidFill>
              </a:rPr>
              <a:t>Panel</a:t>
            </a:r>
            <a:r>
              <a:rPr lang="en-US" sz="1200" b="1" dirty="0" err="1"/>
              <a:t>»</a:t>
            </a:r>
            <a:r>
              <a:rPr lang="en-US" sz="1200" u="sng" dirty="0" err="1">
                <a:solidFill>
                  <a:srgbClr val="FF3300"/>
                </a:solidFill>
              </a:rPr>
              <a:t>System</a:t>
            </a:r>
            <a:r>
              <a:rPr lang="en-US" sz="1200" u="sng" dirty="0">
                <a:solidFill>
                  <a:srgbClr val="FF3300"/>
                </a:solidFill>
              </a:rPr>
              <a:t> and </a:t>
            </a:r>
            <a:r>
              <a:rPr lang="en-US" sz="1200" u="sng" dirty="0" err="1">
                <a:solidFill>
                  <a:srgbClr val="FF3300"/>
                </a:solidFill>
              </a:rPr>
              <a:t>Security</a:t>
            </a:r>
            <a:r>
              <a:rPr lang="en-US" sz="1200" b="1" dirty="0" err="1"/>
              <a:t>»</a:t>
            </a:r>
            <a:r>
              <a:rPr lang="en-US" sz="1200" u="sng" dirty="0" err="1">
                <a:solidFill>
                  <a:srgbClr val="FF3300"/>
                </a:solidFill>
              </a:rPr>
              <a:t>System</a:t>
            </a:r>
            <a:r>
              <a:rPr lang="bg-BG" sz="1200" dirty="0"/>
              <a:t>,</a:t>
            </a:r>
            <a:r>
              <a:rPr lang="en-US" sz="1200" dirty="0"/>
              <a:t> </a:t>
            </a:r>
            <a:r>
              <a:rPr lang="bg-BG" sz="1200" dirty="0"/>
              <a:t> Проверяваме </a:t>
            </a:r>
            <a:r>
              <a:rPr lang="en-US" sz="1200" dirty="0"/>
              <a:t> </a:t>
            </a:r>
            <a:r>
              <a:rPr lang="bg-BG" sz="1200" dirty="0"/>
              <a:t>колко Битова: </a:t>
            </a:r>
            <a:r>
              <a:rPr lang="en-US" sz="1200" dirty="0"/>
              <a:t>32 bits </a:t>
            </a:r>
            <a:r>
              <a:rPr lang="bg-BG" sz="1200" dirty="0"/>
              <a:t>или 64</a:t>
            </a:r>
            <a:r>
              <a:rPr lang="en-US" sz="1200" dirty="0"/>
              <a:t> bits</a:t>
            </a:r>
            <a:r>
              <a:rPr lang="bg-BG" sz="1200" dirty="0"/>
              <a:t>, е Версията на нашата ОС:</a:t>
            </a:r>
            <a:endParaRPr lang="en-US" sz="1200" dirty="0"/>
          </a:p>
          <a:p>
            <a:endParaRPr lang="en-US" dirty="0"/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B756A78D-6D82-4214-A000-9ED35F6CBFF2}"/>
              </a:ext>
            </a:extLst>
          </p:cNvPr>
          <p:cNvSpPr txBox="1">
            <a:spLocks/>
          </p:cNvSpPr>
          <p:nvPr/>
        </p:nvSpPr>
        <p:spPr>
          <a:xfrm>
            <a:off x="4419600" y="3312335"/>
            <a:ext cx="4267200" cy="573865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bg-BG" sz="1200" b="1" dirty="0"/>
              <a:t>4</a:t>
            </a:r>
            <a:r>
              <a:rPr lang="en-US" sz="1200" b="1" dirty="0"/>
              <a:t>.</a:t>
            </a:r>
            <a:r>
              <a:rPr lang="en-US" sz="1200" dirty="0"/>
              <a:t> </a:t>
            </a:r>
            <a:r>
              <a:rPr lang="bg-BG" sz="1200" dirty="0"/>
              <a:t>Избираме </a:t>
            </a:r>
            <a:r>
              <a:rPr lang="en-US" sz="1200" u="sng" dirty="0" err="1">
                <a:solidFill>
                  <a:srgbClr val="FF9933"/>
                </a:solidFill>
              </a:rPr>
              <a:t>wampserver</a:t>
            </a:r>
            <a:r>
              <a:rPr lang="bg-BG" sz="1200" dirty="0"/>
              <a:t> </a:t>
            </a:r>
            <a:r>
              <a:rPr lang="en-US" sz="1200" dirty="0"/>
              <a:t>.exe </a:t>
            </a:r>
            <a:r>
              <a:rPr lang="bg-BG" sz="1200" dirty="0"/>
              <a:t>Файла и Инсталацията започва. Внимателно следваме Инструкциите на </a:t>
            </a:r>
            <a:r>
              <a:rPr lang="en-US" sz="1200" dirty="0"/>
              <a:t>Installation Screen:</a:t>
            </a:r>
          </a:p>
          <a:p>
            <a:endParaRPr lang="en-US" dirty="0"/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93714F3D-FE3B-4763-8496-B5F3E9BABFD0}"/>
              </a:ext>
            </a:extLst>
          </p:cNvPr>
          <p:cNvSpPr txBox="1">
            <a:spLocks/>
          </p:cNvSpPr>
          <p:nvPr/>
        </p:nvSpPr>
        <p:spPr>
          <a:xfrm>
            <a:off x="4648200" y="4836335"/>
            <a:ext cx="4267200" cy="878664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sz="1200" dirty="0"/>
              <a:t>При Инсталацията, Указваме Локацията на </a:t>
            </a:r>
            <a:r>
              <a:rPr lang="en-US" sz="1200" dirty="0"/>
              <a:t>WEB Browser</a:t>
            </a:r>
            <a:r>
              <a:rPr lang="bg-BG" sz="1200" dirty="0"/>
              <a:t>-а. Стандартно се ПОДРАЗБИРА: </a:t>
            </a:r>
            <a:r>
              <a:rPr lang="en-US" sz="1200" dirty="0"/>
              <a:t>Internet Explorer, </a:t>
            </a:r>
            <a:r>
              <a:rPr lang="bg-BG" sz="1200" dirty="0"/>
              <a:t>но МОЖЕМ да го Променим на: </a:t>
            </a:r>
            <a:r>
              <a:rPr lang="en-US" sz="1200" dirty="0"/>
              <a:t>Google Chrome </a:t>
            </a:r>
            <a:r>
              <a:rPr lang="bg-BG" sz="1200" dirty="0"/>
              <a:t>или друг в </a:t>
            </a:r>
            <a:r>
              <a:rPr lang="en-US" sz="1200" dirty="0"/>
              <a:t>Program Files </a:t>
            </a:r>
            <a:r>
              <a:rPr lang="bg-BG" sz="1200" dirty="0"/>
              <a:t>на нашето</a:t>
            </a:r>
            <a:r>
              <a:rPr lang="en-US" sz="1200" dirty="0"/>
              <a:t> PC.</a:t>
            </a:r>
          </a:p>
          <a:p>
            <a:endParaRPr lang="en-US" dirty="0"/>
          </a:p>
        </p:txBody>
      </p:sp>
      <p:sp>
        <p:nvSpPr>
          <p:cNvPr id="24" name="Date Placeholder 3">
            <a:extLst>
              <a:ext uri="{FF2B5EF4-FFF2-40B4-BE49-F238E27FC236}">
                <a16:creationId xmlns:a16="http://schemas.microsoft.com/office/drawing/2014/main" id="{F33DD096-DB5A-4B2A-A9A2-E7DE3C9C66BE}"/>
              </a:ext>
            </a:extLst>
          </p:cNvPr>
          <p:cNvSpPr txBox="1">
            <a:spLocks/>
          </p:cNvSpPr>
          <p:nvPr/>
        </p:nvSpPr>
        <p:spPr>
          <a:xfrm>
            <a:off x="1524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bg-BG" dirty="0"/>
              <a:t>Дата: </a:t>
            </a:r>
            <a:fld id="{4836C8E4-75DA-4013-BBDC-FCE0CEAEFCAB}" type="datetime1">
              <a:rPr lang="bg-BG" smtClean="0"/>
              <a:pPr>
                <a:spcAft>
                  <a:spcPts val="600"/>
                </a:spcAft>
              </a:pPr>
              <a:t>11.7.2019 г.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21377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hlinkClick r:id="rId2"/>
            <a:extLst>
              <a:ext uri="{FF2B5EF4-FFF2-40B4-BE49-F238E27FC236}">
                <a16:creationId xmlns:a16="http://schemas.microsoft.com/office/drawing/2014/main" id="{59DF3D18-0EDA-4891-B6D4-4B596AB44B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732" y="1905000"/>
            <a:ext cx="2902268" cy="1765459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AE67FE-E98A-403B-B417-B5EECF3A1E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" y="1893568"/>
            <a:ext cx="4267200" cy="1840232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200" b="1" dirty="0"/>
              <a:t>I. (a)</a:t>
            </a:r>
            <a:r>
              <a:rPr lang="en-US" sz="1200" dirty="0"/>
              <a:t> </a:t>
            </a:r>
            <a:r>
              <a:rPr lang="bg-BG" sz="1200" dirty="0"/>
              <a:t>При Зареждане на </a:t>
            </a:r>
            <a:r>
              <a:rPr lang="en-US" sz="1200" dirty="0"/>
              <a:t>WAMP, </a:t>
            </a:r>
            <a:r>
              <a:rPr lang="bg-BG" sz="1200" dirty="0"/>
              <a:t>ни се Извежда </a:t>
            </a:r>
            <a:r>
              <a:rPr lang="bg-BG" sz="1200" dirty="0">
                <a:solidFill>
                  <a:srgbClr val="00B050"/>
                </a:solidFill>
              </a:rPr>
              <a:t>ЗЕЛЕНА</a:t>
            </a:r>
            <a:r>
              <a:rPr lang="bg-BG" sz="1200" dirty="0"/>
              <a:t> </a:t>
            </a:r>
            <a:r>
              <a:rPr lang="en-US" sz="1200" b="1" dirty="0">
                <a:solidFill>
                  <a:srgbClr val="FF3300"/>
                </a:solidFill>
              </a:rPr>
              <a:t>WampServer</a:t>
            </a:r>
            <a:r>
              <a:rPr lang="en-US" sz="1200" dirty="0"/>
              <a:t>-</a:t>
            </a:r>
            <a:r>
              <a:rPr lang="bg-BG" sz="1200" dirty="0"/>
              <a:t>Икона в долния десен ъгъл на Екрана, редом с другите Икони в </a:t>
            </a:r>
            <a:r>
              <a:rPr lang="en-US" sz="1200" dirty="0"/>
              <a:t>Notification</a:t>
            </a:r>
            <a:r>
              <a:rPr lang="bg-BG" sz="1200" dirty="0"/>
              <a:t> </a:t>
            </a:r>
            <a:r>
              <a:rPr lang="en-US" sz="1200" dirty="0"/>
              <a:t>Area:</a:t>
            </a:r>
            <a:endParaRPr lang="bg-BG" sz="1200" dirty="0"/>
          </a:p>
          <a:p>
            <a:pPr marL="0" indent="0">
              <a:buNone/>
            </a:pPr>
            <a:endParaRPr lang="bg-BG" sz="1200" dirty="0"/>
          </a:p>
          <a:p>
            <a:pPr marL="0" indent="0">
              <a:buNone/>
            </a:pPr>
            <a:endParaRPr lang="bg-BG" sz="1200" dirty="0"/>
          </a:p>
          <a:p>
            <a:pPr marL="0" indent="0">
              <a:buNone/>
            </a:pPr>
            <a:r>
              <a:rPr lang="bg-BG" sz="1200" dirty="0">
                <a:solidFill>
                  <a:srgbClr val="FF0000"/>
                </a:solidFill>
              </a:rPr>
              <a:t>Бележка:</a:t>
            </a:r>
          </a:p>
          <a:p>
            <a:pPr marL="0" indent="0">
              <a:buNone/>
            </a:pPr>
            <a:r>
              <a:rPr lang="bg-BG" sz="1100" dirty="0"/>
              <a:t>Ако </a:t>
            </a:r>
            <a:r>
              <a:rPr lang="en-US" sz="1100" dirty="0"/>
              <a:t>WampServer</a:t>
            </a:r>
            <a:r>
              <a:rPr lang="bg-BG" sz="1100" dirty="0"/>
              <a:t>-Иконата е </a:t>
            </a:r>
            <a:r>
              <a:rPr lang="bg-BG" sz="1100" dirty="0">
                <a:solidFill>
                  <a:srgbClr val="FF0000"/>
                </a:solidFill>
              </a:rPr>
              <a:t>червена</a:t>
            </a:r>
            <a:r>
              <a:rPr lang="bg-BG" sz="1100" dirty="0"/>
              <a:t> или </a:t>
            </a:r>
            <a:r>
              <a:rPr lang="bg-BG" sz="1100" dirty="0">
                <a:solidFill>
                  <a:srgbClr val="FFFF00"/>
                </a:solidFill>
              </a:rPr>
              <a:t>жълта</a:t>
            </a:r>
            <a:r>
              <a:rPr lang="bg-BG" sz="1100" dirty="0"/>
              <a:t>, тепърва трябва</a:t>
            </a:r>
          </a:p>
          <a:p>
            <a:pPr marL="0" indent="0">
              <a:buNone/>
            </a:pPr>
            <a:r>
              <a:rPr lang="bg-BG" sz="1100" dirty="0">
                <a:solidFill>
                  <a:schemeClr val="bg1"/>
                </a:solidFill>
              </a:rPr>
              <a:t>Да СТАРТИРАМЕ Услугата (</a:t>
            </a:r>
            <a:r>
              <a:rPr lang="en-US" sz="1100" dirty="0">
                <a:solidFill>
                  <a:schemeClr val="bg1"/>
                </a:solidFill>
              </a:rPr>
              <a:t>Apache, MySQL, PHP</a:t>
            </a:r>
            <a:r>
              <a:rPr lang="bg-BG" sz="1100" dirty="0">
                <a:solidFill>
                  <a:schemeClr val="bg1"/>
                </a:solidFill>
              </a:rPr>
              <a:t>)</a:t>
            </a:r>
            <a:r>
              <a:rPr lang="bg-BG" sz="1100" dirty="0"/>
              <a:t> от </a:t>
            </a:r>
            <a:r>
              <a:rPr lang="en-US" sz="1100" dirty="0"/>
              <a:t>phpMyAdmin:</a:t>
            </a:r>
          </a:p>
        </p:txBody>
      </p:sp>
      <p:pic>
        <p:nvPicPr>
          <p:cNvPr id="11" name="Picture 10">
            <a:hlinkClick r:id="rId4"/>
            <a:extLst>
              <a:ext uri="{FF2B5EF4-FFF2-40B4-BE49-F238E27FC236}">
                <a16:creationId xmlns:a16="http://schemas.microsoft.com/office/drawing/2014/main" id="{533FB4E6-97B1-4517-9D6A-9DDA1975CF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09600"/>
            <a:ext cx="9144000" cy="633670"/>
          </a:xfrm>
          <a:prstGeom prst="rect">
            <a:avLst/>
          </a:prstGeom>
        </p:spPr>
      </p:pic>
      <p:pic>
        <p:nvPicPr>
          <p:cNvPr id="12" name="Picture 11">
            <a:hlinkClick r:id="rId6"/>
            <a:extLst>
              <a:ext uri="{FF2B5EF4-FFF2-40B4-BE49-F238E27FC236}">
                <a16:creationId xmlns:a16="http://schemas.microsoft.com/office/drawing/2014/main" id="{2D713457-CF33-43EC-BA9E-5CEC77908C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0"/>
            <a:ext cx="9144000" cy="618435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EF014D4C-9BD0-4D65-A52D-EE36052FC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1143001"/>
            <a:ext cx="8229600" cy="457199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/>
          <a:p>
            <a:r>
              <a:rPr lang="bg-BG" sz="2800" dirty="0">
                <a:solidFill>
                  <a:srgbClr val="0000FF"/>
                </a:solidFill>
              </a:rPr>
              <a:t>Локален </a:t>
            </a:r>
            <a:r>
              <a:rPr lang="en-US" sz="2800" dirty="0">
                <a:solidFill>
                  <a:srgbClr val="FF9933"/>
                </a:solidFill>
              </a:rPr>
              <a:t>WordPress</a:t>
            </a:r>
            <a:r>
              <a:rPr lang="en-US" sz="2800" dirty="0">
                <a:solidFill>
                  <a:srgbClr val="0000FF"/>
                </a:solidFill>
              </a:rPr>
              <a:t> </a:t>
            </a:r>
            <a:r>
              <a:rPr lang="bg-BG" sz="2800" dirty="0">
                <a:solidFill>
                  <a:srgbClr val="0000FF"/>
                </a:solidFill>
              </a:rPr>
              <a:t>Сайт с </a:t>
            </a:r>
            <a:r>
              <a:rPr lang="en-US" sz="2800" dirty="0">
                <a:solidFill>
                  <a:srgbClr val="FF9933"/>
                </a:solidFill>
              </a:rPr>
              <a:t>WAMP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DDBC944-C49A-4C8B-AE2D-21322BE130C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12881"/>
            <a:ext cx="8589034" cy="469260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B002EB82-3F6A-4613-AD2A-16AE9C3E4715}"/>
              </a:ext>
            </a:extLst>
          </p:cNvPr>
          <p:cNvSpPr txBox="1">
            <a:spLocks/>
          </p:cNvSpPr>
          <p:nvPr/>
        </p:nvSpPr>
        <p:spPr>
          <a:xfrm>
            <a:off x="76200" y="1447800"/>
            <a:ext cx="5334000" cy="361255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b="1" dirty="0">
                <a:solidFill>
                  <a:srgbClr val="FF0000"/>
                </a:solidFill>
              </a:rPr>
              <a:t>II. </a:t>
            </a:r>
            <a:r>
              <a:rPr lang="bg-BG" sz="1600" b="1" dirty="0">
                <a:solidFill>
                  <a:srgbClr val="FF0000"/>
                </a:solidFill>
              </a:rPr>
              <a:t>Създаване на</a:t>
            </a:r>
            <a:r>
              <a:rPr lang="en-US" sz="1600" b="1" dirty="0">
                <a:solidFill>
                  <a:srgbClr val="FF0000"/>
                </a:solidFill>
              </a:rPr>
              <a:t> </a:t>
            </a:r>
            <a:r>
              <a:rPr lang="bg-BG" sz="1600" b="1" dirty="0">
                <a:solidFill>
                  <a:srgbClr val="FF0000"/>
                </a:solidFill>
              </a:rPr>
              <a:t>База-данни за</a:t>
            </a:r>
            <a:r>
              <a:rPr lang="en-US" sz="1600" b="1" dirty="0">
                <a:solidFill>
                  <a:srgbClr val="FF0000"/>
                </a:solidFill>
              </a:rPr>
              <a:t> Local</a:t>
            </a:r>
            <a:r>
              <a:rPr lang="bg-BG" sz="1600" b="1" dirty="0">
                <a:solidFill>
                  <a:srgbClr val="FF0000"/>
                </a:solidFill>
              </a:rPr>
              <a:t> </a:t>
            </a:r>
            <a:r>
              <a:rPr lang="en-US" sz="1600" b="1" dirty="0"/>
              <a:t>WordPress</a:t>
            </a:r>
            <a:r>
              <a:rPr lang="en-US" sz="1600" b="1" dirty="0">
                <a:solidFill>
                  <a:srgbClr val="FF0000"/>
                </a:solidFill>
              </a:rPr>
              <a:t> Setup</a:t>
            </a:r>
            <a:endParaRPr lang="en-US" sz="1600" b="1" dirty="0"/>
          </a:p>
        </p:txBody>
      </p:sp>
      <p:pic>
        <p:nvPicPr>
          <p:cNvPr id="16" name="Content Placeholder 5">
            <a:extLst>
              <a:ext uri="{FF2B5EF4-FFF2-40B4-BE49-F238E27FC236}">
                <a16:creationId xmlns:a16="http://schemas.microsoft.com/office/drawing/2014/main" id="{74BCDF59-5D74-4C50-BDD3-BD4849D5408E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879" y="6096001"/>
            <a:ext cx="9169879" cy="762000"/>
          </a:xfrm>
          <a:prstGeom prst="rect">
            <a:avLst/>
          </a:prstGeom>
        </p:spPr>
      </p:pic>
      <p:sp>
        <p:nvSpPr>
          <p:cNvPr id="18" name="Slide Number Placeholder 4">
            <a:extLst>
              <a:ext uri="{FF2B5EF4-FFF2-40B4-BE49-F238E27FC236}">
                <a16:creationId xmlns:a16="http://schemas.microsoft.com/office/drawing/2014/main" id="{D967168C-5C7D-4C08-94DA-34A5F94CE831}"/>
              </a:ext>
            </a:extLst>
          </p:cNvPr>
          <p:cNvSpPr txBox="1">
            <a:spLocks/>
          </p:cNvSpPr>
          <p:nvPr/>
        </p:nvSpPr>
        <p:spPr>
          <a:xfrm>
            <a:off x="68580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dirty="0"/>
              <a:t>Стр. </a:t>
            </a:r>
            <a:fld id="{71734E5D-357F-4193-8BCE-89C0C4C454A4}" type="slidenum">
              <a:rPr lang="en-US" smtClean="0"/>
              <a:pPr/>
              <a:t>13</a:t>
            </a:fld>
            <a:r>
              <a:rPr lang="bg-BG" dirty="0"/>
              <a:t> от 33</a:t>
            </a:r>
            <a:endParaRPr lang="en-US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E3A40DB7-687C-4C12-985F-96F5B2A695F1}"/>
              </a:ext>
            </a:extLst>
          </p:cNvPr>
          <p:cNvGrpSpPr/>
          <p:nvPr/>
        </p:nvGrpSpPr>
        <p:grpSpPr>
          <a:xfrm>
            <a:off x="4953000" y="1885254"/>
            <a:ext cx="3864634" cy="2229546"/>
            <a:chOff x="4953000" y="1885254"/>
            <a:chExt cx="3864634" cy="2229546"/>
          </a:xfrm>
        </p:grpSpPr>
        <p:pic>
          <p:nvPicPr>
            <p:cNvPr id="20" name="Picture 19">
              <a:hlinkClick r:id="rId10"/>
              <a:extLst>
                <a:ext uri="{FF2B5EF4-FFF2-40B4-BE49-F238E27FC236}">
                  <a16:creationId xmlns:a16="http://schemas.microsoft.com/office/drawing/2014/main" id="{B7C096DF-998B-4804-B532-5A3455FA50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026779" y="1885254"/>
              <a:ext cx="2666597" cy="2142649"/>
            </a:xfrm>
            <a:prstGeom prst="rect">
              <a:avLst/>
            </a:prstGeom>
          </p:spPr>
        </p:pic>
        <p:sp>
          <p:nvSpPr>
            <p:cNvPr id="21" name="Content Placeholder 2">
              <a:extLst>
                <a:ext uri="{FF2B5EF4-FFF2-40B4-BE49-F238E27FC236}">
                  <a16:creationId xmlns:a16="http://schemas.microsoft.com/office/drawing/2014/main" id="{1E29B410-E10C-434D-96BE-3A7A12C20ADB}"/>
                </a:ext>
              </a:extLst>
            </p:cNvPr>
            <p:cNvSpPr txBox="1">
              <a:spLocks/>
            </p:cNvSpPr>
            <p:nvPr/>
          </p:nvSpPr>
          <p:spPr>
            <a:xfrm>
              <a:off x="4953000" y="1885254"/>
              <a:ext cx="3864634" cy="2229546"/>
            </a:xfrm>
            <a:prstGeom prst="rect">
              <a:avLst/>
            </a:prstGeom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1200" b="1" dirty="0"/>
                <a:t>I. (b)</a:t>
              </a:r>
              <a:r>
                <a:rPr lang="en-US" sz="1200" dirty="0"/>
                <a:t> </a:t>
              </a:r>
              <a:r>
                <a:rPr lang="bg-BG" sz="1200" dirty="0"/>
                <a:t>Във </a:t>
              </a:r>
              <a:r>
                <a:rPr lang="en-US" sz="1200" dirty="0"/>
                <a:t>WEB Browser</a:t>
              </a:r>
              <a:r>
                <a:rPr lang="bg-BG" sz="1200" dirty="0"/>
                <a:t>-а, на </a:t>
              </a:r>
              <a:r>
                <a:rPr lang="en-US" sz="1200" b="1" i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php</a:t>
              </a:r>
              <a:r>
                <a:rPr lang="en-US" sz="1200" b="1" i="1" dirty="0">
                  <a:solidFill>
                    <a:srgbClr val="FFC000"/>
                  </a:solidFill>
                </a:rPr>
                <a:t>MyAdmin</a:t>
              </a:r>
              <a:r>
                <a:rPr lang="en-US" sz="1200" dirty="0"/>
                <a:t> Login Screen</a:t>
              </a:r>
              <a:r>
                <a:rPr lang="bg-BG" sz="1200" dirty="0"/>
                <a:t>:</a:t>
              </a:r>
            </a:p>
            <a:p>
              <a:pPr marL="0" indent="0">
                <a:buFont typeface="Arial" panose="020B0604020202020204" pitchFamily="34" charset="0"/>
                <a:buNone/>
              </a:pPr>
              <a:endParaRPr lang="bg-BG" sz="1200" dirty="0"/>
            </a:p>
            <a:p>
              <a:pPr marL="0" indent="0">
                <a:buFont typeface="Arial" panose="020B0604020202020204" pitchFamily="34" charset="0"/>
                <a:buNone/>
              </a:pPr>
              <a:endParaRPr lang="bg-BG" sz="1200" dirty="0"/>
            </a:p>
            <a:p>
              <a:pPr marL="228600" indent="-228600">
                <a:buFont typeface="Arial" panose="020B0604020202020204" pitchFamily="34" charset="0"/>
                <a:buAutoNum type="arabicParenR"/>
              </a:pPr>
              <a:r>
                <a:rPr lang="bg-BG" sz="1200" dirty="0"/>
                <a:t>Въвеждаме </a:t>
              </a:r>
              <a:r>
                <a:rPr lang="en-US" sz="1200" b="1" dirty="0" err="1">
                  <a:solidFill>
                    <a:srgbClr val="FF0000"/>
                  </a:solidFill>
                </a:rPr>
                <a:t>UserName</a:t>
              </a:r>
              <a:r>
                <a:rPr lang="en-US" sz="1200" dirty="0">
                  <a:solidFill>
                    <a:srgbClr val="FF0000"/>
                  </a:solidFill>
                </a:rPr>
                <a:t>:</a:t>
              </a:r>
              <a:r>
                <a:rPr lang="en-US" sz="1200" dirty="0"/>
                <a:t> </a:t>
              </a:r>
              <a:r>
                <a:rPr lang="en-US" sz="1200" b="1" dirty="0"/>
                <a:t>root</a:t>
              </a:r>
            </a:p>
            <a:p>
              <a:pPr marL="228600" indent="-228600">
                <a:buFont typeface="Arial" panose="020B0604020202020204" pitchFamily="34" charset="0"/>
                <a:buAutoNum type="arabicParenR"/>
              </a:pPr>
              <a:r>
                <a:rPr lang="bg-BG" sz="1200" dirty="0"/>
                <a:t>Полето за </a:t>
              </a:r>
              <a:r>
                <a:rPr lang="bg-BG" sz="1200" b="1" dirty="0">
                  <a:solidFill>
                    <a:srgbClr val="FF3300"/>
                  </a:solidFill>
                </a:rPr>
                <a:t>Парола</a:t>
              </a:r>
              <a:r>
                <a:rPr lang="bg-BG" sz="1200" dirty="0"/>
                <a:t>, на този етап, можем да оставим </a:t>
              </a:r>
              <a:r>
                <a:rPr lang="bg-BG" sz="1200" b="1" dirty="0"/>
                <a:t>празно</a:t>
              </a:r>
              <a:r>
                <a:rPr lang="bg-BG" sz="1200" dirty="0"/>
                <a:t>.</a:t>
              </a:r>
              <a:endParaRPr lang="en-US" sz="1200" dirty="0"/>
            </a:p>
            <a:p>
              <a:pPr marL="228600" indent="-228600">
                <a:buFont typeface="Arial" panose="020B0604020202020204" pitchFamily="34" charset="0"/>
                <a:buAutoNum type="arabicParenR"/>
              </a:pPr>
              <a:r>
                <a:rPr lang="bg-BG" sz="1200" dirty="0"/>
                <a:t>Продължаваме с натискане на Бутон </a:t>
              </a:r>
              <a:r>
                <a:rPr lang="en-US" sz="1200" dirty="0"/>
                <a:t>“</a:t>
              </a:r>
              <a:r>
                <a:rPr lang="en-US" sz="1200" b="1" dirty="0">
                  <a:solidFill>
                    <a:srgbClr val="FF3300"/>
                  </a:solidFill>
                </a:rPr>
                <a:t>Go</a:t>
              </a:r>
              <a:r>
                <a:rPr lang="en-US" sz="1200" dirty="0"/>
                <a:t>”: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C99A660B-3E36-4734-9179-851A2FB79C92}"/>
              </a:ext>
            </a:extLst>
          </p:cNvPr>
          <p:cNvGrpSpPr/>
          <p:nvPr/>
        </p:nvGrpSpPr>
        <p:grpSpPr>
          <a:xfrm>
            <a:off x="457200" y="4341019"/>
            <a:ext cx="4329113" cy="1754981"/>
            <a:chOff x="90487" y="4188619"/>
            <a:chExt cx="4329113" cy="1754981"/>
          </a:xfrm>
        </p:grpSpPr>
        <p:pic>
          <p:nvPicPr>
            <p:cNvPr id="26" name="Picture 25">
              <a:hlinkClick r:id="rId12"/>
              <a:extLst>
                <a:ext uri="{FF2B5EF4-FFF2-40B4-BE49-F238E27FC236}">
                  <a16:creationId xmlns:a16="http://schemas.microsoft.com/office/drawing/2014/main" id="{D4FED7CA-DFE0-4356-8435-2D0F6FD4CE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538287" y="4329113"/>
              <a:ext cx="2881313" cy="1231106"/>
            </a:xfrm>
            <a:prstGeom prst="rect">
              <a:avLst/>
            </a:prstGeom>
          </p:spPr>
        </p:pic>
        <p:sp>
          <p:nvSpPr>
            <p:cNvPr id="23" name="Content Placeholder 2">
              <a:extLst>
                <a:ext uri="{FF2B5EF4-FFF2-40B4-BE49-F238E27FC236}">
                  <a16:creationId xmlns:a16="http://schemas.microsoft.com/office/drawing/2014/main" id="{3E3975AF-BD9A-4A3B-80DC-E1BB81B023CB}"/>
                </a:ext>
              </a:extLst>
            </p:cNvPr>
            <p:cNvSpPr txBox="1">
              <a:spLocks/>
            </p:cNvSpPr>
            <p:nvPr/>
          </p:nvSpPr>
          <p:spPr>
            <a:xfrm>
              <a:off x="90487" y="4188619"/>
              <a:ext cx="4114800" cy="1754981"/>
            </a:xfrm>
            <a:prstGeom prst="rect">
              <a:avLst/>
            </a:prstGeom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200" b="1" dirty="0"/>
                <a:t>II.</a:t>
              </a:r>
              <a:r>
                <a:rPr lang="en-US" sz="1200" dirty="0"/>
                <a:t> Log-</a:t>
              </a:r>
              <a:r>
                <a:rPr lang="bg-BG" sz="1200" dirty="0" err="1"/>
                <a:t>нати</a:t>
              </a:r>
              <a:r>
                <a:rPr lang="bg-BG" sz="1200" dirty="0"/>
                <a:t>, на </a:t>
              </a:r>
              <a:r>
                <a:rPr lang="en-US" sz="1100" b="1" i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php</a:t>
              </a:r>
              <a:r>
                <a:rPr lang="en-US" sz="1100" b="1" i="1" dirty="0">
                  <a:solidFill>
                    <a:srgbClr val="FFC000"/>
                  </a:solidFill>
                </a:rPr>
                <a:t>MyAdmin</a:t>
              </a:r>
              <a:r>
                <a:rPr lang="bg-BG" sz="1100" dirty="0"/>
                <a:t>:</a:t>
              </a:r>
            </a:p>
            <a:p>
              <a:pPr marL="228600" indent="-228600">
                <a:buAutoNum type="arabicParenR"/>
              </a:pPr>
              <a:r>
                <a:rPr lang="bg-BG" sz="1100" dirty="0"/>
                <a:t>Избираме Бутон </a:t>
              </a:r>
              <a:r>
                <a:rPr lang="en-US" sz="1100" dirty="0"/>
                <a:t>“Database”</a:t>
              </a:r>
              <a:endParaRPr lang="bg-BG" sz="1100" dirty="0"/>
            </a:p>
            <a:p>
              <a:pPr marL="228600" indent="-228600">
                <a:buAutoNum type="arabicParenR"/>
              </a:pPr>
              <a:r>
                <a:rPr lang="bg-BG" sz="1100" dirty="0"/>
                <a:t>Въвеждаме Име на Базата-данни (в случая сме въвели: </a:t>
              </a:r>
              <a:r>
                <a:rPr lang="en-US" sz="1100" b="1" dirty="0" err="1"/>
                <a:t>test_db</a:t>
              </a:r>
              <a:r>
                <a:rPr lang="bg-BG" sz="1100" dirty="0"/>
                <a:t>)</a:t>
              </a:r>
              <a:endParaRPr lang="en-US" sz="1100" dirty="0"/>
            </a:p>
            <a:p>
              <a:pPr marL="228600" indent="-228600">
                <a:buAutoNum type="arabicParenR"/>
              </a:pPr>
              <a:r>
                <a:rPr lang="bg-BG" sz="1100" dirty="0"/>
                <a:t>С Бутон </a:t>
              </a:r>
              <a:r>
                <a:rPr lang="en-US" sz="1100" dirty="0"/>
                <a:t>“</a:t>
              </a:r>
              <a:r>
                <a:rPr lang="en-US" sz="1100" b="1" dirty="0"/>
                <a:t>Create</a:t>
              </a:r>
              <a:r>
                <a:rPr lang="en-US" sz="1100" dirty="0"/>
                <a:t>”</a:t>
              </a:r>
              <a:r>
                <a:rPr lang="bg-BG" sz="1100" dirty="0"/>
                <a:t>, Създаваме </a:t>
              </a:r>
              <a:r>
                <a:rPr lang="en-US" sz="1100" dirty="0"/>
                <a:t>WordPress </a:t>
              </a:r>
              <a:r>
                <a:rPr lang="bg-BG" sz="1100" dirty="0"/>
                <a:t>База-данни</a:t>
              </a:r>
              <a:r>
                <a:rPr lang="en-US" sz="1100" dirty="0"/>
                <a:t>:</a:t>
              </a:r>
            </a:p>
            <a:p>
              <a:pPr marL="228600" indent="-228600">
                <a:buAutoNum type="arabicParenR"/>
              </a:pPr>
              <a:endParaRPr lang="en-US" sz="1100" dirty="0"/>
            </a:p>
            <a:p>
              <a:pPr marL="228600" indent="-228600">
                <a:buAutoNum type="arabicParenR"/>
              </a:pPr>
              <a:endParaRPr lang="bg-BG" sz="1100" dirty="0"/>
            </a:p>
            <a:p>
              <a:pPr marL="228600" indent="-228600">
                <a:buAutoNum type="arabicParenR"/>
              </a:pPr>
              <a:r>
                <a:rPr lang="bg-BG" sz="1100" dirty="0"/>
                <a:t>Готови сме да Инсталираме </a:t>
              </a:r>
              <a:r>
                <a:rPr lang="en-US" sz="1100" dirty="0"/>
                <a:t>WordPress </a:t>
              </a:r>
              <a:r>
                <a:rPr lang="bg-BG" sz="1100" dirty="0"/>
                <a:t>на </a:t>
              </a:r>
              <a:r>
                <a:rPr lang="en-US" sz="1100" dirty="0"/>
                <a:t>localhost.</a:t>
              </a:r>
            </a:p>
          </p:txBody>
        </p:sp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90E38D5D-031F-4A5A-ACA2-BD7B097510A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42950" y="2743200"/>
            <a:ext cx="171450" cy="180975"/>
          </a:xfrm>
          <a:prstGeom prst="rect">
            <a:avLst/>
          </a:prstGeom>
        </p:spPr>
      </p:pic>
      <p:sp>
        <p:nvSpPr>
          <p:cNvPr id="19" name="Date Placeholder 3">
            <a:extLst>
              <a:ext uri="{FF2B5EF4-FFF2-40B4-BE49-F238E27FC236}">
                <a16:creationId xmlns:a16="http://schemas.microsoft.com/office/drawing/2014/main" id="{F6FE0E07-738A-41DA-B1B2-BB8F1C1801E2}"/>
              </a:ext>
            </a:extLst>
          </p:cNvPr>
          <p:cNvSpPr txBox="1">
            <a:spLocks/>
          </p:cNvSpPr>
          <p:nvPr/>
        </p:nvSpPr>
        <p:spPr>
          <a:xfrm>
            <a:off x="1524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bg-BG" dirty="0"/>
              <a:t>Дата: </a:t>
            </a:r>
            <a:fld id="{4836C8E4-75DA-4013-BBDC-FCE0CEAEFCAB}" type="datetime1">
              <a:rPr lang="bg-BG" smtClean="0"/>
              <a:pPr>
                <a:spcAft>
                  <a:spcPts val="600"/>
                </a:spcAft>
              </a:pPr>
              <a:t>11.7.2019 г.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32444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E4B7C1DD-857C-4D03-AAB3-C5C95BD51A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52662" y="321176"/>
            <a:ext cx="5625623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21E58BA0-62A6-42A9-A1A7-CBE35B6731C5}"/>
              </a:ext>
            </a:extLst>
          </p:cNvPr>
          <p:cNvSpPr txBox="1">
            <a:spLocks/>
          </p:cNvSpPr>
          <p:nvPr/>
        </p:nvSpPr>
        <p:spPr>
          <a:xfrm>
            <a:off x="1524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bg-BG" dirty="0"/>
              <a:t>Дата: </a:t>
            </a:r>
            <a:fld id="{4836C8E4-75DA-4013-BBDC-FCE0CEAEFCAB}" type="datetime1">
              <a:rPr lang="bg-BG" smtClean="0"/>
              <a:pPr>
                <a:spcAft>
                  <a:spcPts val="600"/>
                </a:spcAft>
              </a:pPr>
              <a:t>11.7.2019 г.</a:t>
            </a:fld>
            <a:endParaRPr lang="en-US"/>
          </a:p>
        </p:txBody>
      </p:sp>
      <p:sp>
        <p:nvSpPr>
          <p:cNvPr id="104" name="Title 1">
            <a:extLst>
              <a:ext uri="{FF2B5EF4-FFF2-40B4-BE49-F238E27FC236}">
                <a16:creationId xmlns:a16="http://schemas.microsoft.com/office/drawing/2014/main" id="{2D9475D0-620C-4722-97DA-A8CCD7A4A9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6137" y="304800"/>
            <a:ext cx="5034855" cy="990600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bg-BG" sz="2600" dirty="0">
                <a:solidFill>
                  <a:srgbClr val="0000FF"/>
                </a:solidFill>
              </a:rPr>
              <a:t>Инсталиране</a:t>
            </a:r>
            <a:r>
              <a:rPr lang="bg-BG" sz="2600" dirty="0"/>
              <a:t> на </a:t>
            </a:r>
            <a:r>
              <a:rPr lang="en-US" sz="2600" dirty="0">
                <a:solidFill>
                  <a:srgbClr val="FF9900"/>
                </a:solidFill>
              </a:rPr>
              <a:t>WordPress</a:t>
            </a:r>
            <a:r>
              <a:rPr lang="en-US" sz="2600" dirty="0"/>
              <a:t> </a:t>
            </a:r>
            <a:r>
              <a:rPr lang="bg-BG" sz="2600" dirty="0"/>
              <a:t> със Стек </a:t>
            </a:r>
            <a:r>
              <a:rPr lang="en-US" sz="2600" dirty="0">
                <a:solidFill>
                  <a:srgbClr val="FF3300"/>
                </a:solidFill>
              </a:rPr>
              <a:t>WAMP </a:t>
            </a:r>
            <a:r>
              <a:rPr lang="bg-BG" sz="2600" dirty="0"/>
              <a:t>под </a:t>
            </a:r>
            <a:r>
              <a:rPr lang="en-US" sz="2600" dirty="0">
                <a:solidFill>
                  <a:srgbClr val="FF3300"/>
                </a:solidFill>
              </a:rPr>
              <a:t>Windows</a:t>
            </a:r>
          </a:p>
        </p:txBody>
      </p:sp>
      <p:pic>
        <p:nvPicPr>
          <p:cNvPr id="105" name="Content Placeholder 5">
            <a:extLst>
              <a:ext uri="{FF2B5EF4-FFF2-40B4-BE49-F238E27FC236}">
                <a16:creationId xmlns:a16="http://schemas.microsoft.com/office/drawing/2014/main" id="{B9336B67-4B06-4AE2-85FC-39029CE5EB9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9902" y="6019800"/>
            <a:ext cx="2814068" cy="232161"/>
          </a:xfrm>
          <a:prstGeom prst="rect">
            <a:avLst/>
          </a:prstGeom>
        </p:spPr>
      </p:pic>
      <p:pic>
        <p:nvPicPr>
          <p:cNvPr id="106" name="Picture 105">
            <a:extLst>
              <a:ext uri="{FF2B5EF4-FFF2-40B4-BE49-F238E27FC236}">
                <a16:creationId xmlns:a16="http://schemas.microsoft.com/office/drawing/2014/main" id="{971FEEC6-24A3-4E63-9A80-68B5F511161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7404" y="304800"/>
            <a:ext cx="2806566" cy="154360"/>
          </a:xfrm>
          <a:prstGeom prst="rect">
            <a:avLst/>
          </a:prstGeom>
        </p:spPr>
      </p:pic>
      <p:pic>
        <p:nvPicPr>
          <p:cNvPr id="107" name="Picture 106">
            <a:hlinkClick r:id="rId4"/>
            <a:extLst>
              <a:ext uri="{FF2B5EF4-FFF2-40B4-BE49-F238E27FC236}">
                <a16:creationId xmlns:a16="http://schemas.microsoft.com/office/drawing/2014/main" id="{EA673F46-783B-44D7-8A47-8EB0C5A509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945" y="1831372"/>
            <a:ext cx="2571655" cy="1292828"/>
          </a:xfrm>
          <a:prstGeom prst="rect">
            <a:avLst/>
          </a:prstGeom>
        </p:spPr>
      </p:pic>
      <p:sp>
        <p:nvSpPr>
          <p:cNvPr id="108" name="Date Placeholder 3">
            <a:extLst>
              <a:ext uri="{FF2B5EF4-FFF2-40B4-BE49-F238E27FC236}">
                <a16:creationId xmlns:a16="http://schemas.microsoft.com/office/drawing/2014/main" id="{DDE7B639-8920-48B4-8DBC-76992F221FE4}"/>
              </a:ext>
            </a:extLst>
          </p:cNvPr>
          <p:cNvSpPr txBox="1">
            <a:spLocks/>
          </p:cNvSpPr>
          <p:nvPr/>
        </p:nvSpPr>
        <p:spPr>
          <a:xfrm>
            <a:off x="1524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bg-BG" dirty="0"/>
              <a:t>Дата: </a:t>
            </a:r>
            <a:fld id="{4836C8E4-75DA-4013-BBDC-FCE0CEAEFCAB}" type="datetime1">
              <a:rPr lang="bg-BG" smtClean="0"/>
              <a:pPr>
                <a:spcAft>
                  <a:spcPts val="600"/>
                </a:spcAft>
              </a:pPr>
              <a:t>11.7.2019 г.</a:t>
            </a:fld>
            <a:endParaRPr lang="en-US" dirty="0"/>
          </a:p>
        </p:txBody>
      </p:sp>
      <p:sp>
        <p:nvSpPr>
          <p:cNvPr id="109" name="Slide Number Placeholder 4">
            <a:extLst>
              <a:ext uri="{FF2B5EF4-FFF2-40B4-BE49-F238E27FC236}">
                <a16:creationId xmlns:a16="http://schemas.microsoft.com/office/drawing/2014/main" id="{21263E31-1197-4E3E-A62F-5CFEE3D2604E}"/>
              </a:ext>
            </a:extLst>
          </p:cNvPr>
          <p:cNvSpPr txBox="1">
            <a:spLocks/>
          </p:cNvSpPr>
          <p:nvPr/>
        </p:nvSpPr>
        <p:spPr>
          <a:xfrm>
            <a:off x="68580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bg-BG" dirty="0"/>
              <a:t>Стр. </a:t>
            </a:r>
            <a:fld id="{71734E5D-357F-4193-8BCE-89C0C4C454A4}" type="slidenum">
              <a:rPr lang="en-US" smtClean="0"/>
              <a:pPr>
                <a:spcAft>
                  <a:spcPts val="600"/>
                </a:spcAft>
              </a:pPr>
              <a:t>14</a:t>
            </a:fld>
            <a:r>
              <a:rPr lang="bg-BG" dirty="0"/>
              <a:t> от 33</a:t>
            </a:r>
            <a:endParaRPr lang="en-US" dirty="0"/>
          </a:p>
        </p:txBody>
      </p:sp>
      <p:pic>
        <p:nvPicPr>
          <p:cNvPr id="113" name="Picture 112">
            <a:hlinkClick r:id="rId6"/>
            <a:extLst>
              <a:ext uri="{FF2B5EF4-FFF2-40B4-BE49-F238E27FC236}">
                <a16:creationId xmlns:a16="http://schemas.microsoft.com/office/drawing/2014/main" id="{13BA0AFC-F74D-463A-8E54-00C792D721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24200" y="3057049"/>
            <a:ext cx="2487644" cy="676751"/>
          </a:xfrm>
          <a:prstGeom prst="rect">
            <a:avLst/>
          </a:prstGeom>
        </p:spPr>
      </p:pic>
      <p:pic>
        <p:nvPicPr>
          <p:cNvPr id="114" name="Picture 113">
            <a:hlinkClick r:id="rId8"/>
            <a:extLst>
              <a:ext uri="{FF2B5EF4-FFF2-40B4-BE49-F238E27FC236}">
                <a16:creationId xmlns:a16="http://schemas.microsoft.com/office/drawing/2014/main" id="{9307411B-CF88-47FE-A56A-5D9EEECA109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76600" y="3733800"/>
            <a:ext cx="2520315" cy="1829562"/>
          </a:xfrm>
          <a:prstGeom prst="rect">
            <a:avLst/>
          </a:prstGeom>
        </p:spPr>
      </p:pic>
      <p:sp>
        <p:nvSpPr>
          <p:cNvPr id="117" name="Content Placeholder 2">
            <a:extLst>
              <a:ext uri="{FF2B5EF4-FFF2-40B4-BE49-F238E27FC236}">
                <a16:creationId xmlns:a16="http://schemas.microsoft.com/office/drawing/2014/main" id="{F3258634-64A9-4FF5-ADFF-D12402343AB0}"/>
              </a:ext>
            </a:extLst>
          </p:cNvPr>
          <p:cNvSpPr txBox="1">
            <a:spLocks/>
          </p:cNvSpPr>
          <p:nvPr/>
        </p:nvSpPr>
        <p:spPr>
          <a:xfrm>
            <a:off x="304800" y="2697481"/>
            <a:ext cx="2530016" cy="5029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+mj-lt"/>
              <a:buAutoNum type="romanUcPeriod" startAt="2"/>
            </a:pPr>
            <a:r>
              <a:rPr lang="en-US" sz="1200" dirty="0"/>
              <a:t>Extract-</a:t>
            </a:r>
            <a:r>
              <a:rPr lang="bg-BG" sz="1200" dirty="0" err="1"/>
              <a:t>ваме</a:t>
            </a:r>
            <a:r>
              <a:rPr lang="bg-BG" sz="1200" dirty="0"/>
              <a:t> </a:t>
            </a:r>
            <a:r>
              <a:rPr lang="en-US" sz="1200" dirty="0"/>
              <a:t>zip-</a:t>
            </a:r>
            <a:r>
              <a:rPr lang="bg-BG" sz="1200" dirty="0"/>
              <a:t>Файла и го Копираме в Папка: </a:t>
            </a:r>
            <a:r>
              <a:rPr lang="en-US" sz="1200" dirty="0"/>
              <a:t>“</a:t>
            </a:r>
            <a:r>
              <a:rPr lang="en-US" sz="1200" dirty="0" err="1"/>
              <a:t>wordpress</a:t>
            </a:r>
            <a:r>
              <a:rPr lang="en-US" sz="1200" dirty="0"/>
              <a:t>”</a:t>
            </a:r>
            <a:endParaRPr lang="bg-BG" sz="1200" dirty="0"/>
          </a:p>
        </p:txBody>
      </p:sp>
      <p:sp>
        <p:nvSpPr>
          <p:cNvPr id="122" name="Content Placeholder 2">
            <a:extLst>
              <a:ext uri="{FF2B5EF4-FFF2-40B4-BE49-F238E27FC236}">
                <a16:creationId xmlns:a16="http://schemas.microsoft.com/office/drawing/2014/main" id="{E6E0C9C4-A0FD-4EAC-BC74-EDC965138835}"/>
              </a:ext>
            </a:extLst>
          </p:cNvPr>
          <p:cNvSpPr txBox="1">
            <a:spLocks/>
          </p:cNvSpPr>
          <p:nvPr/>
        </p:nvSpPr>
        <p:spPr>
          <a:xfrm>
            <a:off x="285655" y="2106549"/>
            <a:ext cx="2762345" cy="6366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+mj-lt"/>
              <a:buAutoNum type="romanUcPeriod"/>
            </a:pPr>
            <a:r>
              <a:rPr lang="bg-BG" sz="1200" dirty="0"/>
              <a:t>Изтегляме ПОСЛЕДНА Версия на </a:t>
            </a:r>
            <a:r>
              <a:rPr lang="en-US" sz="1200" b="1" dirty="0"/>
              <a:t>WordPress</a:t>
            </a:r>
            <a:r>
              <a:rPr lang="en-US" sz="1200" dirty="0"/>
              <a:t> </a:t>
            </a:r>
            <a:r>
              <a:rPr lang="bg-BG" sz="1200" dirty="0"/>
              <a:t>от </a:t>
            </a:r>
            <a:r>
              <a:rPr lang="en-US" sz="1200" u="sng" dirty="0">
                <a:hlinkClick r:id="rId10" tooltip="WordPress"/>
              </a:rPr>
              <a:t>WordPress.org</a:t>
            </a:r>
            <a:r>
              <a:rPr lang="bg-BG" sz="1200" dirty="0"/>
              <a:t>, под формата на </a:t>
            </a:r>
            <a:r>
              <a:rPr lang="en-US" sz="1200" dirty="0"/>
              <a:t>zip-</a:t>
            </a:r>
            <a:r>
              <a:rPr lang="bg-BG" sz="1200" dirty="0"/>
              <a:t>Файл</a:t>
            </a:r>
          </a:p>
        </p:txBody>
      </p: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3463C258-5959-4ED6-B7D2-EB61DA18FFBC}"/>
              </a:ext>
            </a:extLst>
          </p:cNvPr>
          <p:cNvGrpSpPr/>
          <p:nvPr/>
        </p:nvGrpSpPr>
        <p:grpSpPr>
          <a:xfrm>
            <a:off x="297857" y="3124200"/>
            <a:ext cx="2902543" cy="3200401"/>
            <a:chOff x="297857" y="3124200"/>
            <a:chExt cx="2902543" cy="3200401"/>
          </a:xfrm>
        </p:grpSpPr>
        <p:pic>
          <p:nvPicPr>
            <p:cNvPr id="110" name="Picture 109">
              <a:hlinkClick r:id="rId11"/>
              <a:extLst>
                <a:ext uri="{FF2B5EF4-FFF2-40B4-BE49-F238E27FC236}">
                  <a16:creationId xmlns:a16="http://schemas.microsoft.com/office/drawing/2014/main" id="{F6E8058A-D8EB-4F7A-8880-2943E420AFE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71678" y="3124200"/>
              <a:ext cx="2576322" cy="1129475"/>
            </a:xfrm>
            <a:prstGeom prst="rect">
              <a:avLst/>
            </a:prstGeom>
          </p:spPr>
        </p:pic>
        <p:pic>
          <p:nvPicPr>
            <p:cNvPr id="111" name="Picture 110">
              <a:hlinkClick r:id="rId13"/>
              <a:extLst>
                <a:ext uri="{FF2B5EF4-FFF2-40B4-BE49-F238E27FC236}">
                  <a16:creationId xmlns:a16="http://schemas.microsoft.com/office/drawing/2014/main" id="{667451BF-62C0-412E-ABE7-69507C60547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628745" y="4267200"/>
              <a:ext cx="2571655" cy="1862233"/>
            </a:xfrm>
            <a:prstGeom prst="rect">
              <a:avLst/>
            </a:prstGeom>
          </p:spPr>
        </p:pic>
        <p:sp>
          <p:nvSpPr>
            <p:cNvPr id="118" name="Content Placeholder 2">
              <a:extLst>
                <a:ext uri="{FF2B5EF4-FFF2-40B4-BE49-F238E27FC236}">
                  <a16:creationId xmlns:a16="http://schemas.microsoft.com/office/drawing/2014/main" id="{E16CA929-9497-48BC-BF47-163BEFD59B9C}"/>
                </a:ext>
              </a:extLst>
            </p:cNvPr>
            <p:cNvSpPr txBox="1">
              <a:spLocks/>
            </p:cNvSpPr>
            <p:nvPr/>
          </p:nvSpPr>
          <p:spPr>
            <a:xfrm>
              <a:off x="297857" y="3133249"/>
              <a:ext cx="2604685" cy="676751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85750" indent="-285750">
                <a:buFont typeface="+mj-lt"/>
                <a:buAutoNum type="romanUcPeriod" startAt="3"/>
              </a:pPr>
              <a:r>
                <a:rPr lang="bg-BG" sz="1200" dirty="0"/>
                <a:t>Навигираме до Папката, където сме Инсталирали </a:t>
              </a:r>
              <a:r>
                <a:rPr lang="en-US" sz="1200" dirty="0"/>
                <a:t>WAMP</a:t>
              </a:r>
              <a:r>
                <a:rPr lang="bg-BG" sz="1200" dirty="0"/>
                <a:t>,</a:t>
              </a:r>
              <a:r>
                <a:rPr lang="en-US" sz="1200" dirty="0"/>
                <a:t> </a:t>
              </a:r>
              <a:r>
                <a:rPr lang="bg-BG" sz="1200" dirty="0"/>
                <a:t>в случая: </a:t>
              </a:r>
              <a:r>
                <a:rPr lang="en-US" sz="1200" b="1" dirty="0"/>
                <a:t>C:\wamp64</a:t>
              </a:r>
              <a:endParaRPr lang="bg-BG" sz="1200" b="1" dirty="0"/>
            </a:p>
          </p:txBody>
        </p:sp>
        <p:sp>
          <p:nvSpPr>
            <p:cNvPr id="119" name="Content Placeholder 2">
              <a:extLst>
                <a:ext uri="{FF2B5EF4-FFF2-40B4-BE49-F238E27FC236}">
                  <a16:creationId xmlns:a16="http://schemas.microsoft.com/office/drawing/2014/main" id="{4B9919C6-0537-4A21-881A-A93FB97A3F2D}"/>
                </a:ext>
              </a:extLst>
            </p:cNvPr>
            <p:cNvSpPr txBox="1">
              <a:spLocks/>
            </p:cNvSpPr>
            <p:nvPr/>
          </p:nvSpPr>
          <p:spPr>
            <a:xfrm>
              <a:off x="618210" y="4114801"/>
              <a:ext cx="2455878" cy="726196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000" dirty="0"/>
                <a:t>(</a:t>
              </a:r>
              <a:r>
                <a:rPr lang="bg-BG" sz="1000" dirty="0"/>
                <a:t>можем да я Преименуваме, както пожелаем; това ще бъде </a:t>
              </a:r>
              <a:r>
                <a:rPr lang="en-US" sz="1000" dirty="0"/>
                <a:t>URL</a:t>
              </a:r>
              <a:r>
                <a:rPr lang="bg-BG" sz="1000" dirty="0"/>
                <a:t>-</a:t>
              </a:r>
              <a:r>
                <a:rPr lang="bg-BG" sz="1000" dirty="0" err="1"/>
                <a:t>ът</a:t>
              </a:r>
              <a:r>
                <a:rPr lang="bg-BG" sz="1000" dirty="0"/>
                <a:t> на нашия Локален </a:t>
              </a:r>
              <a:r>
                <a:rPr lang="en-US" sz="1000" dirty="0" err="1"/>
                <a:t>rdPress</a:t>
              </a:r>
              <a:r>
                <a:rPr lang="en-US" sz="1000" dirty="0"/>
                <a:t>-</a:t>
              </a:r>
              <a:r>
                <a:rPr lang="bg-BG" sz="1000" dirty="0"/>
                <a:t>Сайт; в случая, името й ще бъде: </a:t>
              </a:r>
              <a:r>
                <a:rPr lang="en-US" sz="1000" b="1" dirty="0" err="1"/>
                <a:t>mysite</a:t>
              </a:r>
              <a:r>
                <a:rPr lang="en-US" sz="1000" dirty="0"/>
                <a:t>)</a:t>
              </a:r>
              <a:endParaRPr lang="bg-BG" sz="1000" dirty="0"/>
            </a:p>
          </p:txBody>
        </p:sp>
        <p:sp>
          <p:nvSpPr>
            <p:cNvPr id="121" name="Content Placeholder 2">
              <a:extLst>
                <a:ext uri="{FF2B5EF4-FFF2-40B4-BE49-F238E27FC236}">
                  <a16:creationId xmlns:a16="http://schemas.microsoft.com/office/drawing/2014/main" id="{351B47B9-1FD8-4728-86D4-44547FCD9E5C}"/>
                </a:ext>
              </a:extLst>
            </p:cNvPr>
            <p:cNvSpPr txBox="1">
              <a:spLocks/>
            </p:cNvSpPr>
            <p:nvPr/>
          </p:nvSpPr>
          <p:spPr>
            <a:xfrm>
              <a:off x="533400" y="5181600"/>
              <a:ext cx="2445342" cy="1143001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28600" indent="-228600">
                <a:buFont typeface="+mj-lt"/>
                <a:buAutoNum type="alphaLcParenR"/>
              </a:pPr>
              <a:r>
                <a:rPr lang="bg-BG" sz="1200" dirty="0"/>
                <a:t>Извежда ни се </a:t>
              </a:r>
              <a:r>
                <a:rPr lang="en-US" sz="1200" dirty="0"/>
                <a:t>Database Setup Information</a:t>
              </a:r>
              <a:r>
                <a:rPr lang="bg-BG" sz="1200" dirty="0"/>
                <a:t> на избрания от нас </a:t>
              </a:r>
              <a:r>
                <a:rPr lang="en-US" sz="1200" dirty="0"/>
                <a:t>Language</a:t>
              </a:r>
              <a:r>
                <a:rPr lang="bg-BG" sz="1200" dirty="0"/>
                <a:t>.</a:t>
              </a:r>
            </a:p>
            <a:p>
              <a:pPr marL="228600" indent="-228600">
                <a:buFont typeface="+mj-lt"/>
                <a:buAutoNum type="alphaLcParenR"/>
              </a:pPr>
              <a:r>
                <a:rPr lang="bg-BG" sz="1200" dirty="0"/>
                <a:t>Прочитаме Информацията и избираме </a:t>
              </a:r>
              <a:r>
                <a:rPr lang="bg-BG" sz="1200" b="1" dirty="0"/>
                <a:t>Бутон: </a:t>
              </a:r>
              <a:r>
                <a:rPr lang="en-US" sz="1200" b="1" dirty="0"/>
                <a:t>“Let’s go!”</a:t>
              </a:r>
            </a:p>
            <a:p>
              <a:pPr marL="228600" indent="-228600">
                <a:buFont typeface="+mj-lt"/>
                <a:buAutoNum type="alphaLcParenR"/>
              </a:pPr>
              <a:endParaRPr lang="bg-BG" sz="1200" dirty="0"/>
            </a:p>
          </p:txBody>
        </p:sp>
        <p:sp>
          <p:nvSpPr>
            <p:cNvPr id="123" name="Content Placeholder 2">
              <a:extLst>
                <a:ext uri="{FF2B5EF4-FFF2-40B4-BE49-F238E27FC236}">
                  <a16:creationId xmlns:a16="http://schemas.microsoft.com/office/drawing/2014/main" id="{6690265A-87B6-4109-9437-83B8F7AFB674}"/>
                </a:ext>
              </a:extLst>
            </p:cNvPr>
            <p:cNvSpPr txBox="1">
              <a:spLocks/>
            </p:cNvSpPr>
            <p:nvPr/>
          </p:nvSpPr>
          <p:spPr>
            <a:xfrm>
              <a:off x="297858" y="4724401"/>
              <a:ext cx="2445342" cy="53339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28600" indent="-228600">
                <a:buFont typeface="+mj-lt"/>
                <a:buAutoNum type="arabicPeriod" startAt="2"/>
              </a:pPr>
              <a:r>
                <a:rPr lang="bg-BG" sz="1200" dirty="0"/>
                <a:t>С </a:t>
              </a:r>
              <a:r>
                <a:rPr lang="en-US" sz="1200" dirty="0"/>
                <a:t>WEB-Browser</a:t>
              </a:r>
              <a:r>
                <a:rPr lang="bg-BG" sz="1200" dirty="0"/>
                <a:t>, отиваме на: </a:t>
              </a:r>
              <a:r>
                <a:rPr lang="en-US" sz="1200" dirty="0">
                  <a:hlinkClick r:id="rId15"/>
                </a:rPr>
                <a:t>http://localhost/mysite/</a:t>
              </a:r>
              <a:endParaRPr lang="en-US" sz="1200" dirty="0"/>
            </a:p>
          </p:txBody>
        </p:sp>
        <p:sp>
          <p:nvSpPr>
            <p:cNvPr id="124" name="Content Placeholder 2">
              <a:extLst>
                <a:ext uri="{FF2B5EF4-FFF2-40B4-BE49-F238E27FC236}">
                  <a16:creationId xmlns:a16="http://schemas.microsoft.com/office/drawing/2014/main" id="{DC844EEC-BCA1-4B9E-A12F-71566B990836}"/>
                </a:ext>
              </a:extLst>
            </p:cNvPr>
            <p:cNvSpPr txBox="1">
              <a:spLocks/>
            </p:cNvSpPr>
            <p:nvPr/>
          </p:nvSpPr>
          <p:spPr>
            <a:xfrm>
              <a:off x="297858" y="3733801"/>
              <a:ext cx="2445342" cy="53339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28600" indent="-228600">
                <a:buFont typeface="+mj-lt"/>
                <a:buAutoNum type="arabicPeriod"/>
              </a:pPr>
              <a:r>
                <a:rPr lang="en-US" sz="1200" dirty="0"/>
                <a:t>Paste-</a:t>
              </a:r>
              <a:r>
                <a:rPr lang="bg-BG" sz="1200" dirty="0" err="1"/>
                <a:t>ваме</a:t>
              </a:r>
              <a:r>
                <a:rPr lang="bg-BG" sz="1200" dirty="0"/>
                <a:t> Папка </a:t>
              </a:r>
              <a:r>
                <a:rPr lang="en-US" sz="1200" dirty="0"/>
                <a:t>“</a:t>
              </a:r>
              <a:r>
                <a:rPr lang="en-US" sz="1200" dirty="0" err="1"/>
                <a:t>wordpress</a:t>
              </a:r>
              <a:r>
                <a:rPr lang="en-US" sz="1200" dirty="0"/>
                <a:t>” </a:t>
              </a:r>
              <a:r>
                <a:rPr lang="bg-BG" sz="1200" dirty="0"/>
                <a:t> в Папка: </a:t>
              </a:r>
              <a:r>
                <a:rPr lang="en-US" sz="1200" b="1" dirty="0"/>
                <a:t>C:\wamp64\www</a:t>
              </a:r>
              <a:endParaRPr lang="bg-BG" sz="1200" b="1" dirty="0"/>
            </a:p>
          </p:txBody>
        </p:sp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8F8086C1-75E6-448B-A761-23A27FD8E51F}"/>
              </a:ext>
            </a:extLst>
          </p:cNvPr>
          <p:cNvGrpSpPr/>
          <p:nvPr/>
        </p:nvGrpSpPr>
        <p:grpSpPr>
          <a:xfrm>
            <a:off x="2971800" y="1219200"/>
            <a:ext cx="3033522" cy="1905000"/>
            <a:chOff x="2971800" y="1219200"/>
            <a:chExt cx="3033522" cy="1905000"/>
          </a:xfrm>
        </p:grpSpPr>
        <p:pic>
          <p:nvPicPr>
            <p:cNvPr id="112" name="Picture 111">
              <a:hlinkClick r:id="rId16"/>
              <a:extLst>
                <a:ext uri="{FF2B5EF4-FFF2-40B4-BE49-F238E27FC236}">
                  <a16:creationId xmlns:a16="http://schemas.microsoft.com/office/drawing/2014/main" id="{5D3F7CE2-F6A1-4C0F-8DCB-B7D62B10283E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2971800" y="1295400"/>
              <a:ext cx="2566988" cy="1787557"/>
            </a:xfrm>
            <a:prstGeom prst="rect">
              <a:avLst/>
            </a:prstGeom>
          </p:spPr>
        </p:pic>
        <p:sp>
          <p:nvSpPr>
            <p:cNvPr id="120" name="Content Placeholder 2">
              <a:extLst>
                <a:ext uri="{FF2B5EF4-FFF2-40B4-BE49-F238E27FC236}">
                  <a16:creationId xmlns:a16="http://schemas.microsoft.com/office/drawing/2014/main" id="{C955B071-2D29-4A9B-83C1-0A60C47AF4A1}"/>
                </a:ext>
              </a:extLst>
            </p:cNvPr>
            <p:cNvSpPr txBox="1">
              <a:spLocks/>
            </p:cNvSpPr>
            <p:nvPr/>
          </p:nvSpPr>
          <p:spPr>
            <a:xfrm>
              <a:off x="2971800" y="1219200"/>
              <a:ext cx="2667000" cy="45720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85750" indent="-285750">
                <a:buFont typeface="+mj-lt"/>
                <a:buAutoNum type="romanUcPeriod" startAt="4"/>
              </a:pPr>
              <a:r>
                <a:rPr lang="bg-BG" sz="1200" dirty="0"/>
                <a:t>Въвеждаме </a:t>
              </a:r>
              <a:r>
                <a:rPr lang="bg-BG" sz="1200" b="1" dirty="0"/>
                <a:t>Детайли за Базата</a:t>
              </a:r>
              <a:r>
                <a:rPr lang="en-US" sz="1200" b="1" dirty="0"/>
                <a:t>-</a:t>
              </a:r>
              <a:r>
                <a:rPr lang="bg-BG" sz="1200" b="1" dirty="0"/>
                <a:t>данни</a:t>
              </a:r>
            </a:p>
          </p:txBody>
        </p:sp>
        <p:sp>
          <p:nvSpPr>
            <p:cNvPr id="125" name="Content Placeholder 2">
              <a:extLst>
                <a:ext uri="{FF2B5EF4-FFF2-40B4-BE49-F238E27FC236}">
                  <a16:creationId xmlns:a16="http://schemas.microsoft.com/office/drawing/2014/main" id="{D441A0CA-AAA5-4D1B-A64B-B65F30ED533E}"/>
                </a:ext>
              </a:extLst>
            </p:cNvPr>
            <p:cNvSpPr txBox="1">
              <a:spLocks/>
            </p:cNvSpPr>
            <p:nvPr/>
          </p:nvSpPr>
          <p:spPr>
            <a:xfrm>
              <a:off x="3352800" y="1600200"/>
              <a:ext cx="2583265" cy="99060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28600" indent="-228600">
                <a:buFont typeface="+mj-lt"/>
                <a:buAutoNum type="arabicPeriod"/>
              </a:pPr>
              <a:r>
                <a:rPr lang="en-US" sz="1200" b="1" dirty="0"/>
                <a:t>Database Name</a:t>
              </a:r>
              <a:r>
                <a:rPr lang="bg-BG" sz="1200" dirty="0"/>
                <a:t>: </a:t>
              </a:r>
              <a:r>
                <a:rPr lang="en-US" sz="1200" dirty="0"/>
                <a:t>‘</a:t>
              </a:r>
              <a:r>
                <a:rPr lang="en-US" sz="1200" dirty="0" err="1"/>
                <a:t>test_db</a:t>
              </a:r>
              <a:r>
                <a:rPr lang="en-US" sz="1200" dirty="0"/>
                <a:t>’ </a:t>
              </a:r>
              <a:r>
                <a:rPr lang="en-US" sz="1000" dirty="0"/>
                <a:t>(Slide</a:t>
              </a:r>
              <a:r>
                <a:rPr lang="bg-BG" sz="1000" dirty="0"/>
                <a:t> 12</a:t>
              </a:r>
              <a:r>
                <a:rPr lang="en-US" sz="1000" dirty="0"/>
                <a:t>)</a:t>
              </a:r>
            </a:p>
            <a:p>
              <a:pPr marL="228600" indent="-228600">
                <a:buFont typeface="+mj-lt"/>
                <a:buAutoNum type="arabicPeriod"/>
              </a:pPr>
              <a:r>
                <a:rPr lang="en-US" sz="1200" b="1" dirty="0"/>
                <a:t>Username</a:t>
              </a:r>
              <a:endParaRPr lang="bg-BG" sz="1200" b="1" dirty="0"/>
            </a:p>
            <a:p>
              <a:pPr marL="228600" indent="-228600">
                <a:buFont typeface="+mj-lt"/>
                <a:buAutoNum type="arabicPeriod"/>
              </a:pPr>
              <a:r>
                <a:rPr lang="en-US" sz="1200" b="1" dirty="0"/>
                <a:t>Password</a:t>
              </a:r>
              <a:endParaRPr lang="bg-BG" sz="1200" b="1" dirty="0"/>
            </a:p>
            <a:p>
              <a:pPr marL="228600" indent="-228600">
                <a:buFont typeface="+mj-lt"/>
                <a:buAutoNum type="arabicPeriod"/>
              </a:pPr>
              <a:r>
                <a:rPr lang="en-US" sz="1200" b="1" dirty="0"/>
                <a:t>Table Prefix</a:t>
              </a:r>
              <a:r>
                <a:rPr lang="en-US" sz="1200" dirty="0"/>
                <a:t> (</a:t>
              </a:r>
              <a:r>
                <a:rPr lang="bg-BG" sz="1200" dirty="0"/>
                <a:t>подразбиращия се</a:t>
              </a:r>
              <a:r>
                <a:rPr lang="en-US" sz="1200" dirty="0"/>
                <a:t>)</a:t>
              </a:r>
              <a:endParaRPr lang="bg-BG" sz="1200" dirty="0"/>
            </a:p>
          </p:txBody>
        </p:sp>
        <p:sp>
          <p:nvSpPr>
            <p:cNvPr id="126" name="Content Placeholder 2">
              <a:extLst>
                <a:ext uri="{FF2B5EF4-FFF2-40B4-BE49-F238E27FC236}">
                  <a16:creationId xmlns:a16="http://schemas.microsoft.com/office/drawing/2014/main" id="{056140F8-B2F5-43CE-B2F9-B33CF72331D0}"/>
                </a:ext>
              </a:extLst>
            </p:cNvPr>
            <p:cNvSpPr txBox="1">
              <a:spLocks/>
            </p:cNvSpPr>
            <p:nvPr/>
          </p:nvSpPr>
          <p:spPr>
            <a:xfrm>
              <a:off x="3429000" y="2429351"/>
              <a:ext cx="2576322" cy="694849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85750" indent="-285750">
                <a:buFont typeface="+mj-lt"/>
                <a:buAutoNum type="romanUcPeriod" startAt="5"/>
              </a:pPr>
              <a:r>
                <a:rPr lang="bg-BG" sz="1200" dirty="0"/>
                <a:t>Натискаме </a:t>
              </a:r>
              <a:r>
                <a:rPr lang="bg-BG" sz="1200" b="1" dirty="0"/>
                <a:t>Бутон </a:t>
              </a:r>
              <a:r>
                <a:rPr lang="en-US" sz="1200" b="1" dirty="0"/>
                <a:t>“Submit”</a:t>
              </a:r>
              <a:r>
                <a:rPr lang="bg-BG" sz="1200" dirty="0"/>
                <a:t>, при което</a:t>
              </a:r>
              <a:r>
                <a:rPr lang="en-US" sz="1200" dirty="0"/>
                <a:t> WordPress </a:t>
              </a:r>
              <a:r>
                <a:rPr lang="bg-BG" sz="1200" dirty="0"/>
                <a:t>СЪЗДАВА </a:t>
              </a:r>
              <a:r>
                <a:rPr lang="bg-BG" sz="1200" b="1" dirty="0"/>
                <a:t>Конфигурационен файл</a:t>
              </a:r>
            </a:p>
          </p:txBody>
        </p:sp>
      </p:grpSp>
      <p:sp>
        <p:nvSpPr>
          <p:cNvPr id="127" name="Content Placeholder 2">
            <a:extLst>
              <a:ext uri="{FF2B5EF4-FFF2-40B4-BE49-F238E27FC236}">
                <a16:creationId xmlns:a16="http://schemas.microsoft.com/office/drawing/2014/main" id="{EB59A5A8-CF1E-4E75-A3EF-115A632061A4}"/>
              </a:ext>
            </a:extLst>
          </p:cNvPr>
          <p:cNvSpPr txBox="1">
            <a:spLocks/>
          </p:cNvSpPr>
          <p:nvPr/>
        </p:nvSpPr>
        <p:spPr>
          <a:xfrm>
            <a:off x="3069697" y="3052476"/>
            <a:ext cx="2950103" cy="8337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+mj-lt"/>
              <a:buAutoNum type="romanUcPeriod" startAt="6"/>
            </a:pPr>
            <a:r>
              <a:rPr lang="bg-BG" sz="1200" dirty="0"/>
              <a:t>При изведено Съобщение, че</a:t>
            </a:r>
            <a:r>
              <a:rPr lang="en-US" sz="1200" dirty="0"/>
              <a:t> WordPress </a:t>
            </a:r>
            <a:r>
              <a:rPr lang="bg-BG" sz="1200" dirty="0"/>
              <a:t>е СВЪРЗАН с Базата-данни, Избираме: </a:t>
            </a:r>
            <a:r>
              <a:rPr lang="en-US" sz="1200" b="1" dirty="0"/>
              <a:t>“Run the Installation”</a:t>
            </a:r>
            <a:endParaRPr lang="bg-BG" sz="1200" b="1" dirty="0"/>
          </a:p>
        </p:txBody>
      </p: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5C0ED4A2-8202-4E6D-AEF4-6B18E3AD5780}"/>
              </a:ext>
            </a:extLst>
          </p:cNvPr>
          <p:cNvGrpSpPr/>
          <p:nvPr/>
        </p:nvGrpSpPr>
        <p:grpSpPr>
          <a:xfrm>
            <a:off x="3063705" y="3634908"/>
            <a:ext cx="2879895" cy="1851492"/>
            <a:chOff x="3063705" y="3634908"/>
            <a:chExt cx="2879895" cy="1851492"/>
          </a:xfrm>
        </p:grpSpPr>
        <p:sp>
          <p:nvSpPr>
            <p:cNvPr id="128" name="Content Placeholder 2">
              <a:extLst>
                <a:ext uri="{FF2B5EF4-FFF2-40B4-BE49-F238E27FC236}">
                  <a16:creationId xmlns:a16="http://schemas.microsoft.com/office/drawing/2014/main" id="{3A719B16-727E-4266-855B-611770E1D3F1}"/>
                </a:ext>
              </a:extLst>
            </p:cNvPr>
            <p:cNvSpPr txBox="1">
              <a:spLocks/>
            </p:cNvSpPr>
            <p:nvPr/>
          </p:nvSpPr>
          <p:spPr>
            <a:xfrm>
              <a:off x="3063705" y="3634908"/>
              <a:ext cx="2727495" cy="32749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85750" indent="-285750">
                <a:buFont typeface="+mj-lt"/>
                <a:buAutoNum type="romanUcPeriod" startAt="7"/>
              </a:pPr>
              <a:r>
                <a:rPr lang="bg-BG" sz="1200" dirty="0"/>
                <a:t>На </a:t>
              </a:r>
              <a:r>
                <a:rPr lang="en-US" sz="1200" b="1" dirty="0"/>
                <a:t>Welcome Screen</a:t>
              </a:r>
              <a:r>
                <a:rPr lang="en-US" sz="1200" dirty="0"/>
                <a:t> </a:t>
              </a:r>
              <a:r>
                <a:rPr lang="bg-BG" sz="1200" dirty="0"/>
                <a:t>на</a:t>
              </a:r>
              <a:r>
                <a:rPr lang="en-US" sz="1200" dirty="0"/>
                <a:t> WordPress</a:t>
              </a:r>
              <a:r>
                <a:rPr lang="bg-BG" sz="1200" dirty="0"/>
                <a:t>:</a:t>
              </a:r>
            </a:p>
          </p:txBody>
        </p:sp>
        <p:sp>
          <p:nvSpPr>
            <p:cNvPr id="129" name="Content Placeholder 2">
              <a:extLst>
                <a:ext uri="{FF2B5EF4-FFF2-40B4-BE49-F238E27FC236}">
                  <a16:creationId xmlns:a16="http://schemas.microsoft.com/office/drawing/2014/main" id="{452FDB38-4C1D-47C2-8E7D-3F3C5D697A07}"/>
                </a:ext>
              </a:extLst>
            </p:cNvPr>
            <p:cNvSpPr txBox="1">
              <a:spLocks/>
            </p:cNvSpPr>
            <p:nvPr/>
          </p:nvSpPr>
          <p:spPr>
            <a:xfrm>
              <a:off x="3368505" y="3877152"/>
              <a:ext cx="2575095" cy="923448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28600" indent="-228600">
                <a:buFont typeface="+mj-lt"/>
                <a:buAutoNum type="arabicPeriod"/>
              </a:pPr>
              <a:r>
                <a:rPr lang="bg-BG" sz="1200" dirty="0"/>
                <a:t>ВЪВЕЖДАМЕ: </a:t>
              </a:r>
              <a:r>
                <a:rPr lang="bg-BG" sz="1200" b="1" dirty="0"/>
                <a:t>Име</a:t>
              </a:r>
              <a:r>
                <a:rPr lang="bg-BG" sz="1200" dirty="0"/>
                <a:t> на </a:t>
              </a:r>
              <a:r>
                <a:rPr lang="en-US" sz="1200" dirty="0"/>
                <a:t>WordPress</a:t>
              </a:r>
              <a:r>
                <a:rPr lang="bg-BG" sz="1200" dirty="0"/>
                <a:t> </a:t>
              </a:r>
              <a:r>
                <a:rPr lang="en-US" sz="1200" dirty="0"/>
                <a:t>WEB-</a:t>
              </a:r>
              <a:r>
                <a:rPr lang="bg-BG" sz="1200" dirty="0"/>
                <a:t>Сайта, </a:t>
              </a:r>
              <a:r>
                <a:rPr lang="en-US" sz="1200" b="1" dirty="0"/>
                <a:t>Username</a:t>
              </a:r>
              <a:r>
                <a:rPr lang="en-US" sz="1200" dirty="0"/>
                <a:t>: admin, </a:t>
              </a:r>
              <a:r>
                <a:rPr lang="bg-BG" sz="1200" dirty="0"/>
                <a:t>СИГУРНА </a:t>
              </a:r>
              <a:r>
                <a:rPr lang="bg-BG" sz="1200" b="1" dirty="0"/>
                <a:t>Парола</a:t>
              </a:r>
              <a:r>
                <a:rPr lang="bg-BG" sz="1200" dirty="0"/>
                <a:t> (</a:t>
              </a:r>
              <a:r>
                <a:rPr lang="en-US" sz="1200" dirty="0"/>
                <a:t>STRONG Password</a:t>
              </a:r>
              <a:r>
                <a:rPr lang="bg-BG" sz="1200" dirty="0"/>
                <a:t>) и </a:t>
              </a:r>
              <a:r>
                <a:rPr lang="en-US" sz="1200" dirty="0"/>
                <a:t>admin </a:t>
              </a:r>
              <a:r>
                <a:rPr lang="en-US" sz="1200" b="1" dirty="0"/>
                <a:t>email</a:t>
              </a:r>
              <a:r>
                <a:rPr lang="en-US" sz="1200" dirty="0"/>
                <a:t> </a:t>
              </a:r>
              <a:r>
                <a:rPr lang="bg-BG" sz="1200" dirty="0"/>
                <a:t>Адрес</a:t>
              </a:r>
            </a:p>
          </p:txBody>
        </p:sp>
        <p:sp>
          <p:nvSpPr>
            <p:cNvPr id="130" name="Content Placeholder 2">
              <a:extLst>
                <a:ext uri="{FF2B5EF4-FFF2-40B4-BE49-F238E27FC236}">
                  <a16:creationId xmlns:a16="http://schemas.microsoft.com/office/drawing/2014/main" id="{F3CB5ECA-79BD-4DAB-AC40-95FC56E34EEE}"/>
                </a:ext>
              </a:extLst>
            </p:cNvPr>
            <p:cNvSpPr txBox="1">
              <a:spLocks/>
            </p:cNvSpPr>
            <p:nvPr/>
          </p:nvSpPr>
          <p:spPr>
            <a:xfrm>
              <a:off x="3886200" y="4953001"/>
              <a:ext cx="2057400" cy="53339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28600" indent="-228600">
                <a:buFont typeface="+mj-lt"/>
                <a:buAutoNum type="arabicPeriod" startAt="2"/>
              </a:pPr>
              <a:r>
                <a:rPr lang="bg-BG" sz="1200" dirty="0"/>
                <a:t>ИЗБИРАМЕ: </a:t>
              </a:r>
              <a:r>
                <a:rPr lang="bg-BG" sz="1200" b="1" dirty="0"/>
                <a:t>Бутон </a:t>
              </a:r>
              <a:r>
                <a:rPr lang="en-US" sz="1200" b="1" dirty="0"/>
                <a:t>“Install WordPress”</a:t>
              </a:r>
              <a:endParaRPr lang="bg-BG" sz="1200" b="1" dirty="0"/>
            </a:p>
          </p:txBody>
        </p:sp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D9E1F482-EAB3-4AF1-B534-608EA02E3972}"/>
              </a:ext>
            </a:extLst>
          </p:cNvPr>
          <p:cNvGrpSpPr/>
          <p:nvPr/>
        </p:nvGrpSpPr>
        <p:grpSpPr>
          <a:xfrm>
            <a:off x="6096000" y="864323"/>
            <a:ext cx="2900100" cy="2640877"/>
            <a:chOff x="6096000" y="660786"/>
            <a:chExt cx="2900100" cy="2640877"/>
          </a:xfrm>
        </p:grpSpPr>
        <p:pic>
          <p:nvPicPr>
            <p:cNvPr id="115" name="Picture 114">
              <a:hlinkClick r:id="rId18"/>
              <a:extLst>
                <a:ext uri="{FF2B5EF4-FFF2-40B4-BE49-F238E27FC236}">
                  <a16:creationId xmlns:a16="http://schemas.microsoft.com/office/drawing/2014/main" id="{D8AEC80F-EA16-488C-98BF-5AC0B3C7B7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6124480" y="660786"/>
              <a:ext cx="2562320" cy="1400175"/>
            </a:xfrm>
            <a:prstGeom prst="rect">
              <a:avLst/>
            </a:prstGeom>
          </p:spPr>
        </p:pic>
        <p:sp>
          <p:nvSpPr>
            <p:cNvPr id="131" name="Content Placeholder 2">
              <a:extLst>
                <a:ext uri="{FF2B5EF4-FFF2-40B4-BE49-F238E27FC236}">
                  <a16:creationId xmlns:a16="http://schemas.microsoft.com/office/drawing/2014/main" id="{897FCCA8-C11D-4550-AB35-C4B632E62698}"/>
                </a:ext>
              </a:extLst>
            </p:cNvPr>
            <p:cNvSpPr txBox="1">
              <a:spLocks/>
            </p:cNvSpPr>
            <p:nvPr/>
          </p:nvSpPr>
          <p:spPr>
            <a:xfrm>
              <a:off x="6172200" y="689361"/>
              <a:ext cx="2514600" cy="49300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85750" indent="-285750">
                <a:buFont typeface="+mj-lt"/>
                <a:buAutoNum type="romanUcPeriod" startAt="8"/>
              </a:pPr>
              <a:r>
                <a:rPr lang="bg-BG" sz="1200" dirty="0"/>
                <a:t>При успешна </a:t>
              </a:r>
              <a:r>
                <a:rPr lang="en-US" sz="1200" dirty="0"/>
                <a:t> </a:t>
              </a:r>
              <a:r>
                <a:rPr lang="bg-BG" sz="1200" dirty="0"/>
                <a:t>Инсталация на </a:t>
              </a:r>
              <a:r>
                <a:rPr lang="en-US" sz="1200" dirty="0"/>
                <a:t>WordPress</a:t>
              </a:r>
              <a:r>
                <a:rPr lang="bg-BG" sz="1200" dirty="0"/>
                <a:t>:</a:t>
              </a:r>
            </a:p>
          </p:txBody>
        </p:sp>
        <p:sp>
          <p:nvSpPr>
            <p:cNvPr id="132" name="Content Placeholder 2">
              <a:extLst>
                <a:ext uri="{FF2B5EF4-FFF2-40B4-BE49-F238E27FC236}">
                  <a16:creationId xmlns:a16="http://schemas.microsoft.com/office/drawing/2014/main" id="{29F56AA1-E57E-42D9-92D8-A6C103B52EF7}"/>
                </a:ext>
              </a:extLst>
            </p:cNvPr>
            <p:cNvSpPr txBox="1">
              <a:spLocks/>
            </p:cNvSpPr>
            <p:nvPr/>
          </p:nvSpPr>
          <p:spPr>
            <a:xfrm>
              <a:off x="6248400" y="1070361"/>
              <a:ext cx="2133600" cy="45720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28600" indent="-228600">
                <a:buFont typeface="+mj-lt"/>
                <a:buAutoNum type="arabicPeriod"/>
              </a:pPr>
              <a:r>
                <a:rPr lang="bg-BG" sz="1200" dirty="0"/>
                <a:t>Извежда ни се съответно Съобщение.</a:t>
              </a:r>
            </a:p>
          </p:txBody>
        </p:sp>
        <p:sp>
          <p:nvSpPr>
            <p:cNvPr id="133" name="Content Placeholder 2">
              <a:extLst>
                <a:ext uri="{FF2B5EF4-FFF2-40B4-BE49-F238E27FC236}">
                  <a16:creationId xmlns:a16="http://schemas.microsoft.com/office/drawing/2014/main" id="{35347007-A2F8-48F5-B750-CE91B4824714}"/>
                </a:ext>
              </a:extLst>
            </p:cNvPr>
            <p:cNvSpPr txBox="1">
              <a:spLocks/>
            </p:cNvSpPr>
            <p:nvPr/>
          </p:nvSpPr>
          <p:spPr>
            <a:xfrm>
              <a:off x="6400800" y="1447800"/>
              <a:ext cx="2583265" cy="688181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28600" indent="-228600">
                <a:buFont typeface="+mj-lt"/>
                <a:buAutoNum type="arabicPeriod" startAt="2"/>
              </a:pPr>
              <a:r>
                <a:rPr lang="bg-BG" sz="1200" dirty="0"/>
                <a:t>От </a:t>
              </a:r>
              <a:r>
                <a:rPr lang="bg-BG" sz="1200" b="1" dirty="0"/>
                <a:t>Бутон </a:t>
              </a:r>
              <a:r>
                <a:rPr lang="en-US" sz="1200" b="1" dirty="0"/>
                <a:t>“Log in”</a:t>
              </a:r>
              <a:r>
                <a:rPr lang="en-US" sz="1200" dirty="0"/>
                <a:t>,</a:t>
              </a:r>
              <a:r>
                <a:rPr lang="bg-BG" sz="1200" dirty="0"/>
                <a:t> можем да преминем към </a:t>
              </a:r>
              <a:r>
                <a:rPr lang="bg-BG" sz="1200" b="1" dirty="0"/>
                <a:t>Контролния екран (</a:t>
              </a:r>
              <a:r>
                <a:rPr lang="en-US" sz="1200" b="1" dirty="0"/>
                <a:t>Dashboard</a:t>
              </a:r>
              <a:r>
                <a:rPr lang="bg-BG" sz="1200" b="1" dirty="0"/>
                <a:t>)</a:t>
              </a:r>
              <a:r>
                <a:rPr lang="en-US" sz="1200" dirty="0"/>
                <a:t> </a:t>
              </a:r>
              <a:r>
                <a:rPr lang="bg-BG" sz="1200" dirty="0"/>
                <a:t>на </a:t>
              </a:r>
              <a:r>
                <a:rPr lang="en-US" sz="1200" dirty="0"/>
                <a:t>WordPress</a:t>
              </a:r>
              <a:r>
                <a:rPr lang="bg-BG" sz="1200" dirty="0"/>
                <a:t>.</a:t>
              </a: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299D6B82-819C-42EF-A4F9-E432BD681A6E}"/>
                </a:ext>
              </a:extLst>
            </p:cNvPr>
            <p:cNvSpPr txBox="1"/>
            <p:nvPr/>
          </p:nvSpPr>
          <p:spPr>
            <a:xfrm>
              <a:off x="6124480" y="2057400"/>
              <a:ext cx="2871620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b="1" dirty="0">
                  <a:solidFill>
                    <a:srgbClr val="FF9900"/>
                  </a:solidFill>
                </a:rPr>
                <a:t>Permalink</a:t>
              </a:r>
              <a:r>
                <a:rPr lang="bg-BG" sz="1500" b="1" dirty="0"/>
                <a:t>-Настройки във </a:t>
              </a:r>
              <a:r>
                <a:rPr lang="en-US" sz="1500" b="1" dirty="0">
                  <a:solidFill>
                    <a:srgbClr val="FF0000"/>
                  </a:solidFill>
                </a:rPr>
                <a:t>WAMP</a:t>
              </a:r>
              <a:endParaRPr lang="en-US" sz="1500" dirty="0">
                <a:solidFill>
                  <a:srgbClr val="FF0000"/>
                </a:solidFill>
              </a:endParaRPr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8F0D460D-9A47-498F-81C1-C757E1F6257E}"/>
                </a:ext>
              </a:extLst>
            </p:cNvPr>
            <p:cNvSpPr txBox="1"/>
            <p:nvPr/>
          </p:nvSpPr>
          <p:spPr>
            <a:xfrm>
              <a:off x="6096000" y="2286000"/>
              <a:ext cx="289560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g-BG" sz="1200" dirty="0"/>
                <a:t>Новите Версии на </a:t>
              </a:r>
              <a:r>
                <a:rPr lang="en-US" sz="1200" dirty="0"/>
                <a:t>WordPress </a:t>
              </a:r>
              <a:r>
                <a:rPr lang="bg-BG" sz="1200" dirty="0"/>
                <a:t>НЕ изискват </a:t>
              </a:r>
            </a:p>
            <a:p>
              <a:r>
                <a:rPr lang="bg-BG" sz="1200" dirty="0"/>
                <a:t>ЗАДЪЛЖИТЕЛНО Актуални </a:t>
              </a:r>
              <a:r>
                <a:rPr lang="en-US" sz="1200" u="sng" dirty="0">
                  <a:hlinkClick r:id="rId20" tooltip="Permalinks"/>
                </a:rPr>
                <a:t>Permalinks</a:t>
              </a:r>
              <a:endParaRPr lang="en-US" sz="1200" u="sng" dirty="0"/>
            </a:p>
            <a:p>
              <a:r>
                <a:rPr lang="en-US" sz="1200" dirty="0"/>
                <a:t>Setting. </a:t>
              </a:r>
              <a:r>
                <a:rPr lang="bg-BG" sz="1200" dirty="0"/>
                <a:t>При </a:t>
              </a:r>
              <a:r>
                <a:rPr lang="en-US" sz="1200" dirty="0"/>
                <a:t>‘Page not found’</a:t>
              </a:r>
              <a:r>
                <a:rPr lang="bg-BG" sz="1200" dirty="0"/>
                <a:t> Проблеми обаче, разполагаме с </a:t>
              </a:r>
              <a:r>
                <a:rPr lang="bg-BG" sz="1200" b="1" dirty="0"/>
                <a:t>Ръководство: </a:t>
              </a:r>
              <a:r>
                <a:rPr lang="en-US" sz="1200" b="1" dirty="0">
                  <a:hlinkClick r:id="rId21" tooltip="How to Enable Custom Permalinks in WAMP"/>
                </a:rPr>
                <a:t>How to enable custom permalinks in WAMP</a:t>
              </a:r>
              <a:r>
                <a:rPr lang="bg-BG" sz="1200" dirty="0"/>
                <a:t>.</a:t>
              </a:r>
              <a:endParaRPr lang="en-US" sz="1200" dirty="0"/>
            </a:p>
          </p:txBody>
        </p:sp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F78BD56A-C49E-4692-8FA6-B6D668196621}"/>
              </a:ext>
            </a:extLst>
          </p:cNvPr>
          <p:cNvGrpSpPr/>
          <p:nvPr/>
        </p:nvGrpSpPr>
        <p:grpSpPr>
          <a:xfrm>
            <a:off x="6172200" y="3545598"/>
            <a:ext cx="2819400" cy="2398002"/>
            <a:chOff x="6172200" y="3316998"/>
            <a:chExt cx="2819400" cy="2398002"/>
          </a:xfrm>
        </p:grpSpPr>
        <p:pic>
          <p:nvPicPr>
            <p:cNvPr id="116" name="Picture 115">
              <a:hlinkClick r:id="rId22"/>
              <a:extLst>
                <a:ext uri="{FF2B5EF4-FFF2-40B4-BE49-F238E27FC236}">
                  <a16:creationId xmlns:a16="http://schemas.microsoft.com/office/drawing/2014/main" id="{901A9265-6F81-442B-BF7D-C12717B2D5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6172200" y="3964781"/>
              <a:ext cx="2576322" cy="1750219"/>
            </a:xfrm>
            <a:prstGeom prst="rect">
              <a:avLst/>
            </a:prstGeom>
          </p:spPr>
        </p:pic>
        <p:sp>
          <p:nvSpPr>
            <p:cNvPr id="139" name="Content Placeholder 2">
              <a:extLst>
                <a:ext uri="{FF2B5EF4-FFF2-40B4-BE49-F238E27FC236}">
                  <a16:creationId xmlns:a16="http://schemas.microsoft.com/office/drawing/2014/main" id="{AD9DF6BB-A6AD-4A66-9540-155953EB6BF7}"/>
                </a:ext>
              </a:extLst>
            </p:cNvPr>
            <p:cNvSpPr txBox="1">
              <a:spLocks/>
            </p:cNvSpPr>
            <p:nvPr/>
          </p:nvSpPr>
          <p:spPr>
            <a:xfrm>
              <a:off x="6172200" y="3316998"/>
              <a:ext cx="2673942" cy="49300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85750" indent="-285750">
                <a:buFont typeface="+mj-lt"/>
                <a:buAutoNum type="romanUcPeriod" startAt="8"/>
              </a:pPr>
              <a:r>
                <a:rPr lang="bg-BG" sz="1200" dirty="0"/>
                <a:t>Предотвратяване на ПРОБЛЕМИ с </a:t>
              </a:r>
              <a:r>
                <a:rPr lang="en-US" sz="1200" dirty="0"/>
                <a:t>WAMP</a:t>
              </a:r>
              <a:r>
                <a:rPr lang="bg-BG" sz="1200" dirty="0"/>
                <a:t>:</a:t>
              </a:r>
            </a:p>
          </p:txBody>
        </p:sp>
        <p:sp>
          <p:nvSpPr>
            <p:cNvPr id="140" name="Content Placeholder 2">
              <a:extLst>
                <a:ext uri="{FF2B5EF4-FFF2-40B4-BE49-F238E27FC236}">
                  <a16:creationId xmlns:a16="http://schemas.microsoft.com/office/drawing/2014/main" id="{BC78712E-45E1-49A1-B20A-C75047935669}"/>
                </a:ext>
              </a:extLst>
            </p:cNvPr>
            <p:cNvSpPr txBox="1">
              <a:spLocks/>
            </p:cNvSpPr>
            <p:nvPr/>
          </p:nvSpPr>
          <p:spPr>
            <a:xfrm>
              <a:off x="6248400" y="3733800"/>
              <a:ext cx="2500122" cy="45720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28600" indent="-228600">
                <a:buFont typeface="+mj-lt"/>
                <a:buAutoNum type="arabicPeriod"/>
              </a:pPr>
              <a:r>
                <a:rPr lang="bg-BG" sz="1200" dirty="0"/>
                <a:t>Възможен </a:t>
              </a:r>
              <a:r>
                <a:rPr lang="bg-BG" sz="1200" b="1" dirty="0"/>
                <a:t>КОНФЛИКТ</a:t>
              </a:r>
              <a:r>
                <a:rPr lang="bg-BG" sz="1200" dirty="0"/>
                <a:t>: </a:t>
              </a:r>
              <a:r>
                <a:rPr lang="en-US" sz="1200" dirty="0"/>
                <a:t>Apache </a:t>
              </a:r>
              <a:r>
                <a:rPr lang="bg-BG" sz="1200" dirty="0"/>
                <a:t>и </a:t>
              </a:r>
              <a:r>
                <a:rPr lang="en-US" sz="1200" dirty="0"/>
                <a:t>Skype </a:t>
              </a:r>
              <a:r>
                <a:rPr lang="bg-BG" sz="1200" dirty="0"/>
                <a:t>ползват </a:t>
              </a:r>
              <a:r>
                <a:rPr lang="en-US" sz="1200" b="1" dirty="0"/>
                <a:t>Port 80</a:t>
              </a:r>
              <a:r>
                <a:rPr lang="bg-BG" sz="1200" dirty="0"/>
                <a:t>.</a:t>
              </a:r>
            </a:p>
          </p:txBody>
        </p:sp>
        <p:sp>
          <p:nvSpPr>
            <p:cNvPr id="141" name="Content Placeholder 2">
              <a:extLst>
                <a:ext uri="{FF2B5EF4-FFF2-40B4-BE49-F238E27FC236}">
                  <a16:creationId xmlns:a16="http://schemas.microsoft.com/office/drawing/2014/main" id="{48E07629-9CE7-4644-BF5E-D8265A57C074}"/>
                </a:ext>
              </a:extLst>
            </p:cNvPr>
            <p:cNvSpPr txBox="1">
              <a:spLocks/>
            </p:cNvSpPr>
            <p:nvPr/>
          </p:nvSpPr>
          <p:spPr>
            <a:xfrm>
              <a:off x="6491478" y="4191000"/>
              <a:ext cx="2500122" cy="99060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47500" lnSpcReduction="20000"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Font typeface="Wingdings" panose="05000000000000000000" pitchFamily="2" charset="2"/>
                <a:buChar char="ü"/>
              </a:pPr>
              <a:r>
                <a:rPr lang="bg-BG" sz="2500" dirty="0"/>
                <a:t>В </a:t>
              </a:r>
              <a:r>
                <a:rPr lang="en-US" sz="2500" dirty="0"/>
                <a:t>Skype, </a:t>
              </a:r>
              <a:r>
                <a:rPr lang="bg-BG" sz="2500" dirty="0"/>
                <a:t>от </a:t>
              </a:r>
              <a:r>
                <a:rPr lang="en-US" sz="2500" b="1" dirty="0"/>
                <a:t>Tools » Options</a:t>
              </a:r>
              <a:r>
                <a:rPr lang="bg-BG" sz="2500" dirty="0"/>
                <a:t>, извикваме Диалогов прозорец </a:t>
              </a:r>
              <a:r>
                <a:rPr lang="en-US" sz="2500" dirty="0"/>
                <a:t>“Options”, </a:t>
              </a:r>
              <a:r>
                <a:rPr lang="bg-BG" sz="2500" dirty="0"/>
                <a:t>където махаме Отметка: </a:t>
              </a:r>
              <a:r>
                <a:rPr lang="en-US" sz="2500" dirty="0"/>
                <a:t>“Use port 80 and 443 as alternatives for incoming connections”</a:t>
              </a:r>
              <a:r>
                <a:rPr lang="bg-BG" sz="2500" dirty="0"/>
                <a:t>.</a:t>
              </a:r>
            </a:p>
          </p:txBody>
        </p:sp>
        <p:sp>
          <p:nvSpPr>
            <p:cNvPr id="142" name="Content Placeholder 2">
              <a:extLst>
                <a:ext uri="{FF2B5EF4-FFF2-40B4-BE49-F238E27FC236}">
                  <a16:creationId xmlns:a16="http://schemas.microsoft.com/office/drawing/2014/main" id="{99EE3FB5-E191-4E6E-A172-67168B1FD79F}"/>
                </a:ext>
              </a:extLst>
            </p:cNvPr>
            <p:cNvSpPr txBox="1">
              <a:spLocks/>
            </p:cNvSpPr>
            <p:nvPr/>
          </p:nvSpPr>
          <p:spPr>
            <a:xfrm>
              <a:off x="6248400" y="5105400"/>
              <a:ext cx="2500122" cy="60960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lnSpcReduction="10000"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28600" indent="-228600">
                <a:buFont typeface="+mj-lt"/>
                <a:buAutoNum type="arabicPeriod" startAt="2"/>
              </a:pPr>
              <a:r>
                <a:rPr lang="bg-BG" sz="1200" dirty="0"/>
                <a:t>Във връзка с </a:t>
              </a:r>
              <a:r>
                <a:rPr lang="en-US" sz="1200" b="1" dirty="0"/>
                <a:t>Visual Studio 2012</a:t>
              </a:r>
              <a:r>
                <a:rPr lang="bg-BG" sz="1200" dirty="0"/>
                <a:t>:</a:t>
              </a:r>
              <a:r>
                <a:rPr lang="en-US" sz="1200" dirty="0"/>
                <a:t> WAMP </a:t>
              </a:r>
              <a:r>
                <a:rPr lang="bg-BG" sz="1200" dirty="0"/>
                <a:t>ИЗИСКВА Инсталиране на: </a:t>
              </a:r>
              <a:r>
                <a:rPr lang="en-US" sz="1200" b="1" dirty="0"/>
                <a:t>Visual Studio 2012</a:t>
              </a:r>
              <a:r>
                <a:rPr lang="bg-BG" sz="1200" dirty="0"/>
                <a:t>.</a:t>
              </a:r>
            </a:p>
          </p:txBody>
        </p:sp>
      </p:grpSp>
      <p:sp>
        <p:nvSpPr>
          <p:cNvPr id="145" name="Title 1">
            <a:extLst>
              <a:ext uri="{FF2B5EF4-FFF2-40B4-BE49-F238E27FC236}">
                <a16:creationId xmlns:a16="http://schemas.microsoft.com/office/drawing/2014/main" id="{CC73A434-A64C-4149-A491-EFE0A37358CA}"/>
              </a:ext>
            </a:extLst>
          </p:cNvPr>
          <p:cNvSpPr txBox="1">
            <a:spLocks/>
          </p:cNvSpPr>
          <p:nvPr/>
        </p:nvSpPr>
        <p:spPr>
          <a:xfrm>
            <a:off x="6005322" y="304800"/>
            <a:ext cx="2806566" cy="694849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</a:pPr>
            <a:r>
              <a:rPr lang="bg-BG" sz="1800" dirty="0">
                <a:solidFill>
                  <a:srgbClr val="0000FF"/>
                </a:solidFill>
              </a:rPr>
              <a:t>Последващи</a:t>
            </a:r>
            <a:r>
              <a:rPr lang="bg-BG" sz="1800" dirty="0"/>
              <a:t> </a:t>
            </a:r>
            <a:r>
              <a:rPr lang="bg-BG" sz="1800" dirty="0">
                <a:solidFill>
                  <a:srgbClr val="FF3300"/>
                </a:solidFill>
              </a:rPr>
              <a:t>Операции</a:t>
            </a:r>
            <a:endParaRPr lang="en-US" sz="1800" dirty="0">
              <a:solidFill>
                <a:srgbClr val="FF33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09527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5">
            <a:extLst>
              <a:ext uri="{FF2B5EF4-FFF2-40B4-BE49-F238E27FC236}">
                <a16:creationId xmlns:a16="http://schemas.microsoft.com/office/drawing/2014/main" id="{DCEB2130-C250-4ADF-92FE-7709E22CFFC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879" y="6096001"/>
            <a:ext cx="9169879" cy="762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20AAC2A-4B0E-4B15-99AD-2EFCDBBCA4C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74347"/>
            <a:ext cx="8589034" cy="469260"/>
          </a:xfrm>
          <a:prstGeom prst="rect">
            <a:avLst/>
          </a:prstGeom>
        </p:spPr>
      </p:pic>
      <p:pic>
        <p:nvPicPr>
          <p:cNvPr id="7" name="Picture 6">
            <a:hlinkClick r:id="rId4"/>
            <a:extLst>
              <a:ext uri="{FF2B5EF4-FFF2-40B4-BE49-F238E27FC236}">
                <a16:creationId xmlns:a16="http://schemas.microsoft.com/office/drawing/2014/main" id="{38096076-6800-4ADF-81E4-8349635F46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259663"/>
            <a:ext cx="9144000" cy="460773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8363BF6-500C-4369-891A-1B5DBF1A3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52400" y="244476"/>
            <a:ext cx="8229600" cy="593724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>
            <a:normAutofit fontScale="90000"/>
          </a:bodyPr>
          <a:lstStyle/>
          <a:p>
            <a:r>
              <a:rPr lang="bg-BG" dirty="0">
                <a:solidFill>
                  <a:srgbClr val="FF3300"/>
                </a:solidFill>
              </a:rPr>
              <a:t>Локален</a:t>
            </a:r>
            <a:r>
              <a:rPr lang="en-US" dirty="0">
                <a:solidFill>
                  <a:srgbClr val="FF3300"/>
                </a:solidFill>
              </a:rPr>
              <a:t> WordPress </a:t>
            </a:r>
            <a:r>
              <a:rPr lang="bg-BG" dirty="0">
                <a:solidFill>
                  <a:srgbClr val="FF3300"/>
                </a:solidFill>
              </a:rPr>
              <a:t>Сайт с </a:t>
            </a:r>
            <a:r>
              <a:rPr lang="en-US" dirty="0">
                <a:solidFill>
                  <a:srgbClr val="FF3300"/>
                </a:solidFill>
              </a:rPr>
              <a:t>XAMPP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38CF7F-B4DB-42ED-92E4-34282312B5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" y="1524000"/>
            <a:ext cx="4254691" cy="1066800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en-US" sz="1300" b="1" u="sng" dirty="0">
                <a:solidFill>
                  <a:srgbClr val="FF3300"/>
                </a:solidFill>
              </a:rPr>
              <a:t>LOCAL DEVELOPMENT</a:t>
            </a:r>
            <a:r>
              <a:rPr lang="bg-BG" sz="1300" b="1" u="sng" dirty="0">
                <a:solidFill>
                  <a:srgbClr val="FF3300"/>
                </a:solidFill>
              </a:rPr>
              <a:t>:</a:t>
            </a:r>
          </a:p>
          <a:p>
            <a:pPr marL="177800" lvl="0" indent="-177800">
              <a:buAutoNum type="arabicPeriod"/>
            </a:pPr>
            <a:r>
              <a:rPr lang="bg-BG" sz="1300" b="1" dirty="0"/>
              <a:t>Причислява</a:t>
            </a:r>
            <a:r>
              <a:rPr lang="bg-BG" sz="1300" dirty="0"/>
              <a:t> се към т.нар.: </a:t>
            </a:r>
            <a:r>
              <a:rPr lang="en-US" sz="1300" dirty="0"/>
              <a:t>“BEST Practices”</a:t>
            </a:r>
            <a:endParaRPr lang="bg-BG" sz="1300" dirty="0"/>
          </a:p>
          <a:p>
            <a:pPr marL="177800" lvl="0" indent="-177800">
              <a:buAutoNum type="arabicPeriod"/>
            </a:pPr>
            <a:r>
              <a:rPr lang="bg-BG" sz="1300" b="1" dirty="0"/>
              <a:t>Първи</a:t>
            </a:r>
            <a:r>
              <a:rPr lang="bg-BG" sz="1300" dirty="0"/>
              <a:t>, ЗАДЪЛЖИТЕЛЕН Елемент на УСПЕШНИЯ Цикъл на Разработка</a:t>
            </a:r>
            <a:endParaRPr lang="bg-BG" dirty="0"/>
          </a:p>
          <a:p>
            <a:pPr marL="0" indent="0">
              <a:buNone/>
            </a:pPr>
            <a:endParaRPr lang="bg-BG" dirty="0"/>
          </a:p>
        </p:txBody>
      </p:sp>
      <p:sp>
        <p:nvSpPr>
          <p:cNvPr id="13" name="Slide Number Placeholder 4">
            <a:extLst>
              <a:ext uri="{FF2B5EF4-FFF2-40B4-BE49-F238E27FC236}">
                <a16:creationId xmlns:a16="http://schemas.microsoft.com/office/drawing/2014/main" id="{B62FCFF7-9A21-4D6D-AFC5-651DA6EE2B02}"/>
              </a:ext>
            </a:extLst>
          </p:cNvPr>
          <p:cNvSpPr txBox="1">
            <a:spLocks/>
          </p:cNvSpPr>
          <p:nvPr/>
        </p:nvSpPr>
        <p:spPr>
          <a:xfrm>
            <a:off x="68580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dirty="0"/>
              <a:t>Стр. </a:t>
            </a:r>
            <a:fld id="{71734E5D-357F-4193-8BCE-89C0C4C454A4}" type="slidenum">
              <a:rPr lang="en-US" smtClean="0"/>
              <a:pPr/>
              <a:t>15</a:t>
            </a:fld>
            <a:r>
              <a:rPr lang="bg-BG" dirty="0"/>
              <a:t> от 33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835327-0FCB-4235-81DD-6D856E3C4049}"/>
              </a:ext>
            </a:extLst>
          </p:cNvPr>
          <p:cNvSpPr txBox="1"/>
          <p:nvPr/>
        </p:nvSpPr>
        <p:spPr>
          <a:xfrm>
            <a:off x="76200" y="762000"/>
            <a:ext cx="4254691" cy="538609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lvl="0"/>
            <a:r>
              <a:rPr lang="en-US" dirty="0">
                <a:solidFill>
                  <a:srgbClr val="FF3300"/>
                </a:solidFill>
              </a:rPr>
              <a:t>Local/Staging WordPress Development</a:t>
            </a:r>
            <a:r>
              <a:rPr lang="bg-BG" dirty="0"/>
              <a:t>:</a:t>
            </a:r>
          </a:p>
          <a:p>
            <a:pPr lvl="0"/>
            <a:r>
              <a:rPr lang="bg-BG" sz="1100" dirty="0"/>
              <a:t>Локално Копие на </a:t>
            </a:r>
            <a:r>
              <a:rPr lang="en-US" sz="1100" dirty="0"/>
              <a:t>Live </a:t>
            </a:r>
            <a:r>
              <a:rPr lang="bg-BG" sz="1100" dirty="0"/>
              <a:t>Сайта; ДИРЕКТНИ Промени: в Локалния сайт.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DA2EC4C-948A-4988-9A2A-46B9B5B491A1}"/>
              </a:ext>
            </a:extLst>
          </p:cNvPr>
          <p:cNvSpPr txBox="1"/>
          <p:nvPr/>
        </p:nvSpPr>
        <p:spPr>
          <a:xfrm>
            <a:off x="4648200" y="756791"/>
            <a:ext cx="4318426" cy="538609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lvl="0"/>
            <a:r>
              <a:rPr lang="bg-BG" dirty="0">
                <a:solidFill>
                  <a:srgbClr val="FF3300"/>
                </a:solidFill>
              </a:rPr>
              <a:t>Препоръчван от</a:t>
            </a:r>
            <a:r>
              <a:rPr lang="en-US" dirty="0">
                <a:solidFill>
                  <a:srgbClr val="FF3300"/>
                </a:solidFill>
              </a:rPr>
              <a:t> WordPress </a:t>
            </a:r>
            <a:r>
              <a:rPr lang="bg-BG" dirty="0">
                <a:solidFill>
                  <a:srgbClr val="FF3300"/>
                </a:solidFill>
              </a:rPr>
              <a:t>Софтуер</a:t>
            </a:r>
            <a:r>
              <a:rPr lang="bg-BG" dirty="0"/>
              <a:t>:</a:t>
            </a:r>
          </a:p>
          <a:p>
            <a:pPr lvl="0"/>
            <a:r>
              <a:rPr lang="bg-BG" sz="1100" dirty="0"/>
              <a:t>Локално Копие на </a:t>
            </a:r>
            <a:r>
              <a:rPr lang="en-US" sz="1100" dirty="0"/>
              <a:t>Live </a:t>
            </a:r>
            <a:r>
              <a:rPr lang="bg-BG" sz="1100" dirty="0"/>
              <a:t>Сайта; ДИРЕКТНИ Промени: в Локалния сайт.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4A895396-E248-4692-B417-0099FD4376D8}"/>
              </a:ext>
            </a:extLst>
          </p:cNvPr>
          <p:cNvSpPr txBox="1">
            <a:spLocks/>
          </p:cNvSpPr>
          <p:nvPr/>
        </p:nvSpPr>
        <p:spPr>
          <a:xfrm>
            <a:off x="4672361" y="1524000"/>
            <a:ext cx="4145273" cy="43433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bg-BG" sz="1300" b="1" dirty="0">
                <a:solidFill>
                  <a:srgbClr val="FF3300"/>
                </a:solidFill>
              </a:rPr>
              <a:t>Необходим РЕСУРС:</a:t>
            </a:r>
          </a:p>
          <a:p>
            <a:pPr marL="177800" indent="-177800">
              <a:buFont typeface="Arial" panose="020B0604020202020204" pitchFamily="34" charset="0"/>
              <a:buAutoNum type="arabicPeriod"/>
            </a:pPr>
            <a:r>
              <a:rPr lang="en-US" sz="1300" b="1" dirty="0"/>
              <a:t>Server</a:t>
            </a:r>
            <a:r>
              <a:rPr lang="en-US" sz="1300" dirty="0"/>
              <a:t>: </a:t>
            </a:r>
            <a:r>
              <a:rPr lang="bg-BG" sz="1300" dirty="0"/>
              <a:t>както за </a:t>
            </a:r>
            <a:r>
              <a:rPr lang="en-US" sz="1300" dirty="0"/>
              <a:t>Online</a:t>
            </a:r>
            <a:r>
              <a:rPr lang="bg-BG" sz="1300" dirty="0"/>
              <a:t>-Сайт, така и за Локална инсталация (</a:t>
            </a:r>
            <a:r>
              <a:rPr lang="en-US" sz="1300" b="1" u="sng" dirty="0">
                <a:hlinkClick r:id="rId6"/>
              </a:rPr>
              <a:t>XAMPP</a:t>
            </a:r>
            <a:r>
              <a:rPr lang="bg-BG" sz="1300" dirty="0"/>
              <a:t>: </a:t>
            </a:r>
            <a:r>
              <a:rPr lang="en-US" sz="1300" b="1" dirty="0"/>
              <a:t>Cross-Platform</a:t>
            </a:r>
            <a:r>
              <a:rPr lang="en-US" sz="1300" dirty="0"/>
              <a:t> </a:t>
            </a:r>
            <a:r>
              <a:rPr lang="en-US" sz="1300" b="1" dirty="0"/>
              <a:t>A</a:t>
            </a:r>
            <a:r>
              <a:rPr lang="en-US" sz="1300" dirty="0"/>
              <a:t>pache, </a:t>
            </a:r>
            <a:r>
              <a:rPr lang="en-US" sz="1300" b="1" dirty="0"/>
              <a:t>M</a:t>
            </a:r>
            <a:r>
              <a:rPr lang="en-US" sz="1300" dirty="0"/>
              <a:t>ySQL, </a:t>
            </a:r>
            <a:r>
              <a:rPr lang="en-US" sz="1300" b="1" dirty="0"/>
              <a:t>P</a:t>
            </a:r>
            <a:r>
              <a:rPr lang="en-US" sz="1300" dirty="0"/>
              <a:t>HP. </a:t>
            </a:r>
            <a:r>
              <a:rPr lang="en-US" sz="1300" b="1" dirty="0"/>
              <a:t>P</a:t>
            </a:r>
            <a:r>
              <a:rPr lang="en-US" sz="1300" dirty="0"/>
              <a:t>erl; </a:t>
            </a:r>
            <a:r>
              <a:rPr lang="bg-BG" sz="1300" dirty="0"/>
              <a:t>за</a:t>
            </a:r>
            <a:r>
              <a:rPr lang="en-US" sz="1300" dirty="0"/>
              <a:t> </a:t>
            </a:r>
            <a:r>
              <a:rPr lang="en-US" sz="1300" dirty="0">
                <a:hlinkClick r:id="rId7"/>
              </a:rPr>
              <a:t>MySQL</a:t>
            </a:r>
            <a:r>
              <a:rPr lang="en-US" sz="1300" dirty="0"/>
              <a:t>, </a:t>
            </a:r>
            <a:r>
              <a:rPr lang="bg-BG" sz="1300" dirty="0"/>
              <a:t>вж. </a:t>
            </a:r>
            <a:r>
              <a:rPr lang="bg-BG" sz="1300" dirty="0">
                <a:hlinkClick r:id="rId8"/>
              </a:rPr>
              <a:t>тук</a:t>
            </a:r>
            <a:r>
              <a:rPr lang="bg-BG" sz="1300" dirty="0"/>
              <a:t>)</a:t>
            </a:r>
          </a:p>
          <a:p>
            <a:pPr marL="177800" indent="-177800">
              <a:buFont typeface="Arial" panose="020B0604020202020204" pitchFamily="34" charset="0"/>
              <a:buAutoNum type="arabicPeriod"/>
            </a:pPr>
            <a:r>
              <a:rPr lang="en-US" sz="1300" b="1" dirty="0">
                <a:hlinkClick r:id="rId9"/>
              </a:rPr>
              <a:t>PHP</a:t>
            </a:r>
            <a:r>
              <a:rPr lang="en-US" sz="1300" dirty="0"/>
              <a:t>: </a:t>
            </a:r>
            <a:r>
              <a:rPr lang="bg-BG" sz="1300" dirty="0"/>
              <a:t>Базов Програмен език на Платформата</a:t>
            </a:r>
          </a:p>
          <a:p>
            <a:pPr marL="177800" indent="-177800">
              <a:buFont typeface="Arial" panose="020B0604020202020204" pitchFamily="34" charset="0"/>
              <a:buAutoNum type="arabicPeriod"/>
            </a:pPr>
            <a:r>
              <a:rPr lang="en-US" sz="1300" b="1" dirty="0">
                <a:hlinkClick r:id="rId7"/>
              </a:rPr>
              <a:t>MySQL</a:t>
            </a:r>
            <a:r>
              <a:rPr lang="en-US" sz="1300" dirty="0"/>
              <a:t> </a:t>
            </a:r>
            <a:r>
              <a:rPr lang="bg-BG" sz="1300" dirty="0"/>
              <a:t>за Базата-данни; текущо, 64-Битовата Версия на </a:t>
            </a:r>
            <a:r>
              <a:rPr lang="en-US" sz="1300" dirty="0"/>
              <a:t>MySQL </a:t>
            </a:r>
            <a:r>
              <a:rPr lang="bg-BG" sz="1300" dirty="0"/>
              <a:t>е НЕСЪВМЕСТИМА с </a:t>
            </a:r>
            <a:r>
              <a:rPr lang="en-US" sz="1300" dirty="0"/>
              <a:t>XAMPP Control Panel (</a:t>
            </a:r>
            <a:r>
              <a:rPr lang="bg-BG" sz="1300" dirty="0"/>
              <a:t>вж. </a:t>
            </a:r>
            <a:r>
              <a:rPr lang="bg-BG" sz="1300" dirty="0">
                <a:hlinkClick r:id="rId8"/>
              </a:rPr>
              <a:t>тук</a:t>
            </a:r>
            <a:r>
              <a:rPr lang="en-US" sz="1300" dirty="0"/>
              <a:t>)</a:t>
            </a:r>
            <a:endParaRPr lang="bg-BG" sz="1300" dirty="0"/>
          </a:p>
          <a:p>
            <a:pPr marL="177800" indent="-177800">
              <a:buFont typeface="Arial" panose="020B0604020202020204" pitchFamily="34" charset="0"/>
              <a:buAutoNum type="arabicPeriod"/>
            </a:pPr>
            <a:r>
              <a:rPr lang="en-US" sz="1300" b="1" dirty="0"/>
              <a:t>MySQL User Interface</a:t>
            </a:r>
            <a:r>
              <a:rPr lang="en-US" sz="1300" dirty="0"/>
              <a:t>, </a:t>
            </a:r>
            <a:r>
              <a:rPr lang="bg-BG" sz="1300" dirty="0"/>
              <a:t>като: </a:t>
            </a:r>
            <a:r>
              <a:rPr lang="en-US" sz="1300" dirty="0">
                <a:hlinkClick r:id="rId10"/>
              </a:rPr>
              <a:t>phpMyAdmin</a:t>
            </a:r>
            <a:r>
              <a:rPr lang="en-US" sz="1300" dirty="0"/>
              <a:t> </a:t>
            </a:r>
            <a:r>
              <a:rPr lang="bg-BG" sz="1300" dirty="0"/>
              <a:t>за по-удобно Обслужване на Базата-данни</a:t>
            </a:r>
            <a:endParaRPr lang="en-US" sz="1300" dirty="0">
              <a:hlinkClick r:id="rId11"/>
            </a:endParaRPr>
          </a:p>
          <a:p>
            <a:pPr marL="177800" indent="-177800">
              <a:buFont typeface="Arial" panose="020B0604020202020204" pitchFamily="34" charset="0"/>
              <a:buAutoNum type="arabicPeriod"/>
            </a:pPr>
            <a:r>
              <a:rPr lang="en-US" sz="1300" b="1" dirty="0"/>
              <a:t>Code Editor</a:t>
            </a:r>
            <a:r>
              <a:rPr lang="en-US" sz="1300" dirty="0"/>
              <a:t> </a:t>
            </a:r>
            <a:r>
              <a:rPr lang="bg-BG" sz="1300" dirty="0"/>
              <a:t>или </a:t>
            </a:r>
            <a:r>
              <a:rPr lang="en-US" sz="1300" b="1" dirty="0"/>
              <a:t>IDE</a:t>
            </a:r>
            <a:r>
              <a:rPr lang="en-US" sz="1300" dirty="0"/>
              <a:t> </a:t>
            </a:r>
            <a:r>
              <a:rPr lang="bg-BG" sz="1300" dirty="0"/>
              <a:t>за Кода: </a:t>
            </a:r>
            <a:r>
              <a:rPr lang="en-US" sz="1300" dirty="0">
                <a:hlinkClick r:id="rId11"/>
              </a:rPr>
              <a:t>NotePad++</a:t>
            </a:r>
            <a:endParaRPr lang="bg-BG" sz="1300" dirty="0"/>
          </a:p>
          <a:p>
            <a:pPr marL="177800" indent="-177800">
              <a:buFont typeface="Arial" panose="020B0604020202020204" pitchFamily="34" charset="0"/>
              <a:buAutoNum type="arabicPeriod"/>
            </a:pPr>
            <a:r>
              <a:rPr lang="en-US" sz="1300" b="1" dirty="0">
                <a:hlinkClick r:id="rId12"/>
              </a:rPr>
              <a:t>‍Chrome</a:t>
            </a:r>
            <a:r>
              <a:rPr lang="en-US" sz="1300" dirty="0"/>
              <a:t> </a:t>
            </a:r>
            <a:r>
              <a:rPr lang="bg-BG" sz="1300" dirty="0"/>
              <a:t>или</a:t>
            </a:r>
            <a:r>
              <a:rPr lang="en-US" sz="1300" dirty="0"/>
              <a:t> </a:t>
            </a:r>
            <a:r>
              <a:rPr lang="en-US" sz="1300" b="1" dirty="0"/>
              <a:t>Firefox</a:t>
            </a:r>
            <a:r>
              <a:rPr lang="bg-BG" sz="1300" b="1" dirty="0"/>
              <a:t> </a:t>
            </a:r>
            <a:r>
              <a:rPr lang="en-US" sz="1300" b="1" dirty="0"/>
              <a:t>Developer Tools</a:t>
            </a:r>
            <a:r>
              <a:rPr lang="bg-BG" sz="1300" dirty="0"/>
              <a:t> за Анализ и </a:t>
            </a:r>
            <a:r>
              <a:rPr lang="en-US" sz="1300" dirty="0"/>
              <a:t>Debugging </a:t>
            </a:r>
            <a:r>
              <a:rPr lang="bg-BG" sz="1300" dirty="0"/>
              <a:t>на нашия Сайт</a:t>
            </a:r>
            <a:endParaRPr lang="en-US" sz="1300" dirty="0"/>
          </a:p>
          <a:p>
            <a:pPr marL="177800" indent="-177800">
              <a:buFont typeface="Arial" panose="020B0604020202020204" pitchFamily="34" charset="0"/>
              <a:buAutoNum type="arabicPeriod"/>
            </a:pPr>
            <a:r>
              <a:rPr lang="bg-BG" sz="1300" b="1" dirty="0"/>
              <a:t>Локален Текстов редактор</a:t>
            </a:r>
            <a:r>
              <a:rPr lang="bg-BG" sz="1300" dirty="0"/>
              <a:t> с възможност за Търсене на Файлове</a:t>
            </a:r>
            <a:r>
              <a:rPr lang="en-US" sz="1300" dirty="0"/>
              <a:t>: </a:t>
            </a:r>
            <a:r>
              <a:rPr lang="en-US" sz="1300" dirty="0" err="1">
                <a:hlinkClick r:id="rId13"/>
              </a:rPr>
              <a:t>TextPad</a:t>
            </a:r>
            <a:r>
              <a:rPr lang="en-US" sz="1300" dirty="0"/>
              <a:t> </a:t>
            </a:r>
            <a:r>
              <a:rPr lang="bg-BG" sz="1300" dirty="0"/>
              <a:t>за </a:t>
            </a:r>
            <a:r>
              <a:rPr lang="en-US" sz="1300" dirty="0"/>
              <a:t>Windows </a:t>
            </a:r>
            <a:r>
              <a:rPr lang="bg-BG" sz="1300" dirty="0"/>
              <a:t>или </a:t>
            </a:r>
            <a:r>
              <a:rPr lang="en-US" sz="1300" dirty="0" err="1">
                <a:hlinkClick r:id="rId14"/>
              </a:rPr>
              <a:t>TextMate</a:t>
            </a:r>
            <a:r>
              <a:rPr lang="en-US" sz="1300" dirty="0"/>
              <a:t> </a:t>
            </a:r>
            <a:r>
              <a:rPr lang="bg-BG" sz="1300" dirty="0"/>
              <a:t>за </a:t>
            </a:r>
            <a:r>
              <a:rPr lang="en-US" sz="1300" dirty="0"/>
              <a:t>Mac (</a:t>
            </a:r>
            <a:r>
              <a:rPr lang="bg-BG" sz="1300" dirty="0"/>
              <a:t>за Разглеждане на Функции</a:t>
            </a:r>
            <a:r>
              <a:rPr lang="en-US" sz="1300" dirty="0"/>
              <a:t>)</a:t>
            </a:r>
            <a:endParaRPr lang="bg-BG" sz="1300" dirty="0"/>
          </a:p>
          <a:p>
            <a:pPr marL="177800" indent="-177800">
              <a:buFont typeface="Arial" panose="020B0604020202020204" pitchFamily="34" charset="0"/>
              <a:buAutoNum type="arabicPeriod"/>
            </a:pPr>
            <a:r>
              <a:rPr lang="bg-BG" sz="1300" b="1" dirty="0">
                <a:hlinkClick r:id="rId15"/>
              </a:rPr>
              <a:t>Последна Версия</a:t>
            </a:r>
            <a:r>
              <a:rPr lang="bg-BG" sz="1300" dirty="0"/>
              <a:t> на </a:t>
            </a:r>
            <a:r>
              <a:rPr lang="en-US" sz="1300" b="1" dirty="0"/>
              <a:t>WordPress</a:t>
            </a:r>
          </a:p>
          <a:p>
            <a:pPr marL="177800" indent="-177800">
              <a:buFont typeface="Arial" panose="020B0604020202020204" pitchFamily="34" charset="0"/>
              <a:buAutoNum type="arabicPeriod"/>
            </a:pPr>
            <a:r>
              <a:rPr lang="en-US" sz="1300" b="1" dirty="0"/>
              <a:t>WordPress </a:t>
            </a:r>
            <a:r>
              <a:rPr lang="en-US" sz="1300" b="1" dirty="0">
                <a:hlinkClick r:id="rId16"/>
              </a:rPr>
              <a:t>Duplicator</a:t>
            </a:r>
            <a:r>
              <a:rPr lang="en-US" sz="1300" dirty="0"/>
              <a:t>: WordPress Migration Plugin </a:t>
            </a:r>
            <a:r>
              <a:rPr lang="bg-BG" sz="1300" dirty="0"/>
              <a:t>за „Пакетиране“</a:t>
            </a:r>
            <a:r>
              <a:rPr lang="en-US" sz="1300" dirty="0"/>
              <a:t>/Upload</a:t>
            </a:r>
            <a:r>
              <a:rPr lang="bg-BG" sz="1300" dirty="0"/>
              <a:t>-</a:t>
            </a:r>
            <a:r>
              <a:rPr lang="bg-BG" sz="1300" dirty="0" err="1"/>
              <a:t>ване</a:t>
            </a:r>
            <a:r>
              <a:rPr lang="bg-BG" sz="1300" dirty="0"/>
              <a:t>  (Преместване) на Сайт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bg-BG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D4D1E929-7492-442F-96E0-572592ABA91E}"/>
              </a:ext>
            </a:extLst>
          </p:cNvPr>
          <p:cNvSpPr txBox="1">
            <a:spLocks/>
          </p:cNvSpPr>
          <p:nvPr/>
        </p:nvSpPr>
        <p:spPr>
          <a:xfrm>
            <a:off x="76200" y="4572000"/>
            <a:ext cx="4254691" cy="198641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bg-BG" sz="1300" b="1" u="sng" dirty="0">
                <a:solidFill>
                  <a:srgbClr val="FF3300"/>
                </a:solidFill>
              </a:rPr>
              <a:t>“БУФЕРНА“ Зона:</a:t>
            </a:r>
          </a:p>
          <a:p>
            <a:pPr marL="177800" indent="-177800">
              <a:buFont typeface="Arial" panose="020B0604020202020204" pitchFamily="34" charset="0"/>
              <a:buAutoNum type="arabicPeriod"/>
            </a:pPr>
            <a:r>
              <a:rPr lang="bg-BG" sz="1300" b="1" dirty="0"/>
              <a:t>НЕОБЕЗПОКОЯВАНИ</a:t>
            </a:r>
            <a:r>
              <a:rPr lang="bg-BG" sz="1300" dirty="0"/>
              <a:t>, </a:t>
            </a:r>
            <a:r>
              <a:rPr lang="en-US" sz="1300" dirty="0"/>
              <a:t>Test</a:t>
            </a:r>
            <a:r>
              <a:rPr lang="bg-BG" sz="1300" dirty="0"/>
              <a:t>-</a:t>
            </a:r>
            <a:r>
              <a:rPr lang="bg-BG" sz="1300" dirty="0" err="1"/>
              <a:t>ваме</a:t>
            </a:r>
            <a:r>
              <a:rPr lang="bg-BG" sz="1300" dirty="0"/>
              <a:t> </a:t>
            </a:r>
            <a:r>
              <a:rPr lang="en-US" sz="1300" dirty="0"/>
              <a:t>Theme</a:t>
            </a:r>
            <a:r>
              <a:rPr lang="bg-BG" sz="1300" dirty="0"/>
              <a:t>-и </a:t>
            </a:r>
            <a:r>
              <a:rPr lang="bg-BG" sz="1300" dirty="0" err="1"/>
              <a:t>и</a:t>
            </a:r>
            <a:r>
              <a:rPr lang="bg-BG" sz="1300" dirty="0"/>
              <a:t> </a:t>
            </a:r>
            <a:r>
              <a:rPr lang="en-US" sz="1300" dirty="0"/>
              <a:t>Plugin</a:t>
            </a:r>
            <a:r>
              <a:rPr lang="bg-BG" sz="1300" dirty="0"/>
              <a:t>-и</a:t>
            </a:r>
          </a:p>
          <a:p>
            <a:pPr marL="177800" indent="-177800">
              <a:buFont typeface="Arial" panose="020B0604020202020204" pitchFamily="34" charset="0"/>
              <a:buAutoNum type="arabicPeriod"/>
            </a:pPr>
            <a:r>
              <a:rPr lang="bg-BG" sz="1300" b="1" dirty="0"/>
              <a:t>БЕЗОПАСЕН</a:t>
            </a:r>
            <a:r>
              <a:rPr lang="bg-BG" sz="1300" dirty="0"/>
              <a:t> </a:t>
            </a:r>
            <a:r>
              <a:rPr lang="en-US" sz="1300" dirty="0"/>
              <a:t>Update</a:t>
            </a:r>
            <a:r>
              <a:rPr lang="bg-BG" sz="1300" dirty="0"/>
              <a:t> на Ядрото и Компонентите на </a:t>
            </a:r>
            <a:r>
              <a:rPr lang="en-US" sz="1300" dirty="0"/>
              <a:t>WordPress</a:t>
            </a:r>
            <a:endParaRPr lang="bg-BG" sz="1300" dirty="0"/>
          </a:p>
          <a:p>
            <a:pPr marL="177800" indent="-177800">
              <a:buFont typeface="Arial" panose="020B0604020202020204" pitchFamily="34" charset="0"/>
              <a:buAutoNum type="arabicPeriod"/>
            </a:pPr>
            <a:r>
              <a:rPr lang="bg-BG" sz="1300" b="1" dirty="0"/>
              <a:t>НЕ НИ Е НУЖНА</a:t>
            </a:r>
            <a:r>
              <a:rPr lang="bg-BG" sz="1300" dirty="0"/>
              <a:t> </a:t>
            </a:r>
            <a:r>
              <a:rPr lang="en-US" sz="1300" dirty="0"/>
              <a:t>Online</a:t>
            </a:r>
            <a:r>
              <a:rPr lang="ru-RU" sz="1300" dirty="0"/>
              <a:t>-</a:t>
            </a:r>
            <a:r>
              <a:rPr lang="bg-BG" sz="1300" dirty="0"/>
              <a:t>Свързаност</a:t>
            </a:r>
          </a:p>
          <a:p>
            <a:pPr marL="177800" indent="-177800">
              <a:buFont typeface="Arial" panose="020B0604020202020204" pitchFamily="34" charset="0"/>
              <a:buAutoNum type="arabicPeriod"/>
            </a:pPr>
            <a:r>
              <a:rPr lang="bg-BG" sz="1300" b="1" dirty="0"/>
              <a:t>ВИСОКА Производителност</a:t>
            </a:r>
            <a:r>
              <a:rPr lang="bg-BG" sz="1300" dirty="0"/>
              <a:t> при НИСКИ Разходи</a:t>
            </a:r>
            <a:endParaRPr lang="en-US" sz="1300" b="1" dirty="0"/>
          </a:p>
          <a:p>
            <a:pPr marL="177800" indent="-177800">
              <a:buFont typeface="Arial" panose="020B0604020202020204" pitchFamily="34" charset="0"/>
              <a:buAutoNum type="arabicPeriod"/>
            </a:pPr>
            <a:r>
              <a:rPr lang="bg-BG" sz="1300" b="1" dirty="0"/>
              <a:t>‍Можем да работим ПАРАЛЕЛНО</a:t>
            </a:r>
            <a:r>
              <a:rPr lang="bg-BG" sz="1300" dirty="0"/>
              <a:t> с различни Конфигурации на </a:t>
            </a:r>
            <a:r>
              <a:rPr lang="en-US" sz="1300" dirty="0"/>
              <a:t>WordPress</a:t>
            </a:r>
            <a:r>
              <a:rPr lang="bg-BG" sz="1300" dirty="0"/>
              <a:t>; </a:t>
            </a:r>
            <a:r>
              <a:rPr lang="en-US" sz="1300" dirty="0"/>
              <a:t>TEST</a:t>
            </a:r>
            <a:r>
              <a:rPr lang="bg-BG" sz="1300" dirty="0"/>
              <a:t>-</a:t>
            </a:r>
            <a:r>
              <a:rPr lang="bg-BG" sz="1300" dirty="0" err="1"/>
              <a:t>ваме</a:t>
            </a:r>
            <a:r>
              <a:rPr lang="bg-BG" sz="1300" dirty="0"/>
              <a:t> </a:t>
            </a:r>
            <a:r>
              <a:rPr lang="en-US" sz="1300" dirty="0"/>
              <a:t>Plugin</a:t>
            </a:r>
            <a:r>
              <a:rPr lang="bg-BG" sz="1300" dirty="0"/>
              <a:t>-и </a:t>
            </a:r>
            <a:r>
              <a:rPr lang="bg-BG" sz="1300" dirty="0" err="1"/>
              <a:t>и</a:t>
            </a:r>
            <a:r>
              <a:rPr lang="bg-BG" sz="1300" dirty="0"/>
              <a:t> </a:t>
            </a:r>
            <a:r>
              <a:rPr lang="en-US" sz="1300" dirty="0"/>
              <a:t>Theme</a:t>
            </a:r>
            <a:r>
              <a:rPr lang="bg-BG" sz="1300" dirty="0"/>
              <a:t>-и с различни Версии</a:t>
            </a:r>
            <a:endParaRPr lang="en-US" sz="1300" dirty="0"/>
          </a:p>
          <a:p>
            <a:pPr marL="0" indent="0">
              <a:buFont typeface="Arial" panose="020B0604020202020204" pitchFamily="34" charset="0"/>
              <a:buNone/>
            </a:pPr>
            <a:endParaRPr lang="bg-BG" dirty="0"/>
          </a:p>
          <a:p>
            <a:pPr marL="0" indent="0">
              <a:buFont typeface="Arial" panose="020B0604020202020204" pitchFamily="34" charset="0"/>
              <a:buNone/>
            </a:pPr>
            <a:endParaRPr lang="bg-BG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CAF9471-74BB-405B-976D-5FCB3E2F23E1}"/>
              </a:ext>
            </a:extLst>
          </p:cNvPr>
          <p:cNvSpPr txBox="1">
            <a:spLocks/>
          </p:cNvSpPr>
          <p:nvPr/>
        </p:nvSpPr>
        <p:spPr>
          <a:xfrm>
            <a:off x="76200" y="2514602"/>
            <a:ext cx="4254691" cy="213359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bg-BG" sz="1300" b="1" u="sng" dirty="0">
                <a:solidFill>
                  <a:srgbClr val="FF3300"/>
                </a:solidFill>
              </a:rPr>
              <a:t>Класически Цикъл на Разработка:</a:t>
            </a:r>
          </a:p>
          <a:p>
            <a:pPr marL="0" indent="0">
              <a:buNone/>
            </a:pPr>
            <a:r>
              <a:rPr lang="bg-BG" sz="1300" dirty="0"/>
              <a:t>ПРИНЦИПНО: 3 ФУНДАМЕНТАЛНИ Етапа</a:t>
            </a:r>
            <a:r>
              <a:rPr lang="en-US" sz="1300" dirty="0"/>
              <a:t>:</a:t>
            </a:r>
            <a:endParaRPr lang="bg-BG" sz="1300" dirty="0"/>
          </a:p>
          <a:p>
            <a:pPr marL="177800" indent="-177800">
              <a:buFont typeface="Arial" panose="020B0604020202020204" pitchFamily="34" charset="0"/>
              <a:buAutoNum type="arabicPeriod"/>
            </a:pPr>
            <a:r>
              <a:rPr lang="bg-BG" sz="1300" b="1" dirty="0"/>
              <a:t>Разработка</a:t>
            </a:r>
            <a:r>
              <a:rPr lang="bg-BG" sz="1300" dirty="0"/>
              <a:t> (</a:t>
            </a:r>
            <a:r>
              <a:rPr lang="en-US" sz="1300" dirty="0"/>
              <a:t>Development</a:t>
            </a:r>
            <a:r>
              <a:rPr lang="bg-BG" sz="1300" dirty="0"/>
              <a:t>): на Развойна Среда</a:t>
            </a:r>
            <a:r>
              <a:rPr lang="en-US" sz="1300" dirty="0"/>
              <a:t>; </a:t>
            </a:r>
            <a:r>
              <a:rPr lang="bg-BG" sz="1300" dirty="0"/>
              <a:t>Локална Работна станция/Преносимо </a:t>
            </a:r>
            <a:r>
              <a:rPr lang="en-US" sz="1300" dirty="0"/>
              <a:t>PC</a:t>
            </a:r>
            <a:endParaRPr lang="bg-BG" sz="1300" dirty="0"/>
          </a:p>
          <a:p>
            <a:pPr marL="177800" indent="-177800">
              <a:buFont typeface="Arial" panose="020B0604020202020204" pitchFamily="34" charset="0"/>
              <a:buAutoNum type="arabicPeriod"/>
            </a:pPr>
            <a:r>
              <a:rPr lang="bg-BG" sz="1300" b="1" dirty="0"/>
              <a:t>Внедряване</a:t>
            </a:r>
            <a:r>
              <a:rPr lang="bg-BG" sz="1300" dirty="0"/>
              <a:t> (</a:t>
            </a:r>
            <a:r>
              <a:rPr lang="en-US" sz="1300" dirty="0"/>
              <a:t>Staging</a:t>
            </a:r>
            <a:r>
              <a:rPr lang="bg-BG" sz="1300" dirty="0"/>
              <a:t>)</a:t>
            </a:r>
            <a:r>
              <a:rPr lang="en-US" sz="1300" dirty="0"/>
              <a:t>: </a:t>
            </a:r>
            <a:r>
              <a:rPr lang="bg-BG" sz="1300" dirty="0"/>
              <a:t>Приложна/Тестова среда; на </a:t>
            </a:r>
            <a:r>
              <a:rPr lang="en-US" sz="1300" u="sng" dirty="0">
                <a:hlinkClick r:id="rId17"/>
              </a:rPr>
              <a:t>Staging</a:t>
            </a:r>
            <a:r>
              <a:rPr lang="bg-BG" sz="1300" u="sng" dirty="0">
                <a:hlinkClick r:id="rId17"/>
              </a:rPr>
              <a:t>-сървър</a:t>
            </a:r>
            <a:r>
              <a:rPr lang="bg-BG" sz="1300" dirty="0"/>
              <a:t> (Междинен сървър), сходен с Продуктивния; БУФЕР Развойна/Продуктивна среда</a:t>
            </a:r>
            <a:endParaRPr lang="en-US" sz="1300" dirty="0"/>
          </a:p>
          <a:p>
            <a:pPr marL="177800" indent="-177800">
              <a:buFont typeface="Arial" panose="020B0604020202020204" pitchFamily="34" charset="0"/>
              <a:buAutoNum type="arabicPeriod"/>
            </a:pPr>
            <a:r>
              <a:rPr lang="bg-BG" sz="1300" b="1" dirty="0"/>
              <a:t>Реално Приложение</a:t>
            </a:r>
            <a:r>
              <a:rPr lang="bg-BG" sz="1300" dirty="0"/>
              <a:t> (</a:t>
            </a:r>
            <a:r>
              <a:rPr lang="en-US" sz="1300" dirty="0"/>
              <a:t>Production</a:t>
            </a:r>
            <a:r>
              <a:rPr lang="bg-BG" sz="1300" dirty="0"/>
              <a:t>): на Продуктивен </a:t>
            </a:r>
            <a:r>
              <a:rPr lang="en-US" sz="1300" dirty="0"/>
              <a:t>Web-</a:t>
            </a:r>
            <a:r>
              <a:rPr lang="bg-BG" sz="1300" dirty="0"/>
              <a:t>Сайт; </a:t>
            </a:r>
            <a:r>
              <a:rPr lang="en-US" sz="1300" dirty="0"/>
              <a:t>High-End </a:t>
            </a:r>
            <a:r>
              <a:rPr lang="bg-BG" sz="1300" dirty="0"/>
              <a:t>Хардуер </a:t>
            </a:r>
            <a:r>
              <a:rPr lang="en-US" sz="1300" dirty="0"/>
              <a:t>(</a:t>
            </a:r>
            <a:r>
              <a:rPr lang="bg-BG" sz="1300" dirty="0"/>
              <a:t>от ВИСОК Клас</a:t>
            </a:r>
            <a:r>
              <a:rPr lang="en-US" sz="1300" dirty="0"/>
              <a:t>)</a:t>
            </a:r>
            <a:r>
              <a:rPr lang="bg-BG" sz="1300" dirty="0"/>
              <a:t>, под </a:t>
            </a:r>
            <a:r>
              <a:rPr lang="en-US" sz="1300" dirty="0"/>
              <a:t>Linux</a:t>
            </a:r>
            <a:r>
              <a:rPr lang="bg-BG" sz="1300" dirty="0"/>
              <a:t>; ПРЕДОСТАВЯ Сайта на Клиентите в </a:t>
            </a:r>
            <a:r>
              <a:rPr lang="en-US" sz="1300" dirty="0"/>
              <a:t>Internet</a:t>
            </a:r>
            <a:endParaRPr lang="bg-BG" sz="1300" dirty="0"/>
          </a:p>
          <a:p>
            <a:pPr marL="0" indent="0">
              <a:buFont typeface="Arial" panose="020B0604020202020204" pitchFamily="34" charset="0"/>
              <a:buNone/>
            </a:pPr>
            <a:endParaRPr lang="bg-BG" dirty="0"/>
          </a:p>
        </p:txBody>
      </p:sp>
      <p:sp>
        <p:nvSpPr>
          <p:cNvPr id="17" name="Date Placeholder 3">
            <a:extLst>
              <a:ext uri="{FF2B5EF4-FFF2-40B4-BE49-F238E27FC236}">
                <a16:creationId xmlns:a16="http://schemas.microsoft.com/office/drawing/2014/main" id="{096AB8D6-5CB0-4F77-9F24-E5664029FBE2}"/>
              </a:ext>
            </a:extLst>
          </p:cNvPr>
          <p:cNvSpPr txBox="1">
            <a:spLocks/>
          </p:cNvSpPr>
          <p:nvPr/>
        </p:nvSpPr>
        <p:spPr>
          <a:xfrm>
            <a:off x="1524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bg-BG" dirty="0"/>
              <a:t>Дата: </a:t>
            </a:r>
            <a:fld id="{4836C8E4-75DA-4013-BBDC-FCE0CEAEFCAB}" type="datetime1">
              <a:rPr lang="bg-BG" smtClean="0"/>
              <a:pPr>
                <a:spcAft>
                  <a:spcPts val="600"/>
                </a:spcAft>
              </a:pPr>
              <a:t>11.7.2019 г.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58267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hlinkClick r:id="rId2"/>
            <a:extLst>
              <a:ext uri="{FF2B5EF4-FFF2-40B4-BE49-F238E27FC236}">
                <a16:creationId xmlns:a16="http://schemas.microsoft.com/office/drawing/2014/main" id="{3F2955A6-8132-49AF-8047-8332A4742C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0" y="1066800"/>
            <a:ext cx="590550" cy="571500"/>
          </a:xfrm>
          <a:prstGeom prst="rect">
            <a:avLst/>
          </a:prstGeom>
        </p:spPr>
      </p:pic>
      <p:pic>
        <p:nvPicPr>
          <p:cNvPr id="18" name="Picture 17">
            <a:hlinkClick r:id="rId4"/>
            <a:extLst>
              <a:ext uri="{FF2B5EF4-FFF2-40B4-BE49-F238E27FC236}">
                <a16:creationId xmlns:a16="http://schemas.microsoft.com/office/drawing/2014/main" id="{078AC005-91F5-41B6-B2AE-191D755AD5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08310" y="1066800"/>
            <a:ext cx="868490" cy="581978"/>
          </a:xfrm>
          <a:prstGeom prst="rect">
            <a:avLst/>
          </a:prstGeom>
        </p:spPr>
      </p:pic>
      <p:pic>
        <p:nvPicPr>
          <p:cNvPr id="16" name="Picture 15">
            <a:hlinkClick r:id="rId2"/>
            <a:extLst>
              <a:ext uri="{FF2B5EF4-FFF2-40B4-BE49-F238E27FC236}">
                <a16:creationId xmlns:a16="http://schemas.microsoft.com/office/drawing/2014/main" id="{72C06152-00A6-4123-B925-CF943185FF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828800" y="1819275"/>
            <a:ext cx="1371600" cy="923925"/>
          </a:xfrm>
          <a:prstGeom prst="rect">
            <a:avLst/>
          </a:prstGeom>
        </p:spPr>
      </p:pic>
      <p:pic>
        <p:nvPicPr>
          <p:cNvPr id="15" name="Picture 14">
            <a:hlinkClick r:id="rId4"/>
            <a:extLst>
              <a:ext uri="{FF2B5EF4-FFF2-40B4-BE49-F238E27FC236}">
                <a16:creationId xmlns:a16="http://schemas.microsoft.com/office/drawing/2014/main" id="{E1765112-8064-439C-8459-C1C6EE1A16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661446" y="685800"/>
            <a:ext cx="1204246" cy="1002792"/>
          </a:xfrm>
          <a:prstGeom prst="rect">
            <a:avLst/>
          </a:prstGeom>
        </p:spPr>
      </p:pic>
      <p:pic>
        <p:nvPicPr>
          <p:cNvPr id="12" name="Picture 11">
            <a:hlinkClick r:id="rId8"/>
            <a:extLst>
              <a:ext uri="{FF2B5EF4-FFF2-40B4-BE49-F238E27FC236}">
                <a16:creationId xmlns:a16="http://schemas.microsoft.com/office/drawing/2014/main" id="{73B57885-3367-47CE-872D-9DAAFBEB1E3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1676400"/>
            <a:ext cx="9144000" cy="3912541"/>
          </a:xfrm>
          <a:prstGeom prst="rect">
            <a:avLst/>
          </a:prstGeom>
        </p:spPr>
      </p:pic>
      <p:pic>
        <p:nvPicPr>
          <p:cNvPr id="11" name="Picture 10">
            <a:hlinkClick r:id="rId10"/>
            <a:extLst>
              <a:ext uri="{FF2B5EF4-FFF2-40B4-BE49-F238E27FC236}">
                <a16:creationId xmlns:a16="http://schemas.microsoft.com/office/drawing/2014/main" id="{BE79E686-8963-4675-B2BD-AD1795B49AF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0"/>
            <a:ext cx="9144000" cy="1061884"/>
          </a:xfrm>
          <a:prstGeom prst="rect">
            <a:avLst/>
          </a:prstGeom>
        </p:spPr>
      </p:pic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89E93A4E-2569-49C2-8D73-BABE2ED7A643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879" y="6096001"/>
            <a:ext cx="9169879" cy="762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44B11C-1C9C-4855-97A6-9C19D9FBEC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234863"/>
            <a:ext cx="8229600" cy="584537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bg-BG" sz="1600" dirty="0">
                <a:solidFill>
                  <a:srgbClr val="0000FF"/>
                </a:solidFill>
              </a:rPr>
              <a:t>Считано от Версии </a:t>
            </a:r>
            <a:r>
              <a:rPr lang="en-US" sz="1600" dirty="0">
                <a:solidFill>
                  <a:srgbClr val="0000FF"/>
                </a:solidFill>
              </a:rPr>
              <a:t>5.5.30 </a:t>
            </a:r>
            <a:r>
              <a:rPr lang="bg-BG" sz="1600" dirty="0">
                <a:solidFill>
                  <a:srgbClr val="0000FF"/>
                </a:solidFill>
              </a:rPr>
              <a:t>и 5.6.14, в </a:t>
            </a:r>
            <a:r>
              <a:rPr lang="en-US" sz="1600" dirty="0">
                <a:solidFill>
                  <a:srgbClr val="0000FF"/>
                </a:solidFill>
              </a:rPr>
              <a:t>XAMPP</a:t>
            </a:r>
            <a:r>
              <a:rPr lang="bg-BG" sz="1600" dirty="0">
                <a:solidFill>
                  <a:srgbClr val="0000FF"/>
                </a:solidFill>
              </a:rPr>
              <a:t> е Включен </a:t>
            </a:r>
            <a:r>
              <a:rPr lang="en-US" sz="1600" dirty="0">
                <a:solidFill>
                  <a:srgbClr val="FF3300"/>
                </a:solidFill>
              </a:rPr>
              <a:t>MariaDB, </a:t>
            </a:r>
            <a:r>
              <a:rPr lang="bg-BG" sz="1600" dirty="0">
                <a:solidFill>
                  <a:srgbClr val="FF3300"/>
                </a:solidFill>
              </a:rPr>
              <a:t>ВМЕСТО </a:t>
            </a:r>
            <a:r>
              <a:rPr lang="en-US" sz="1600" dirty="0">
                <a:solidFill>
                  <a:srgbClr val="FF3300"/>
                </a:solidFill>
              </a:rPr>
              <a:t>MySQL</a:t>
            </a:r>
            <a:r>
              <a:rPr lang="bg-BG" sz="1600" dirty="0">
                <a:solidFill>
                  <a:srgbClr val="0000FF"/>
                </a:solidFill>
              </a:rPr>
              <a:t>, като </a:t>
            </a:r>
            <a:r>
              <a:rPr lang="en-US" sz="1600" dirty="0">
                <a:solidFill>
                  <a:srgbClr val="FF9900"/>
                </a:solidFill>
              </a:rPr>
              <a:t>MariaDB</a:t>
            </a:r>
            <a:r>
              <a:rPr lang="en-US" sz="1600" dirty="0">
                <a:solidFill>
                  <a:srgbClr val="0000FF"/>
                </a:solidFill>
              </a:rPr>
              <a:t> </a:t>
            </a:r>
            <a:r>
              <a:rPr lang="bg-BG" sz="1600" dirty="0">
                <a:solidFill>
                  <a:srgbClr val="FF3300"/>
                </a:solidFill>
              </a:rPr>
              <a:t>НЯМА 100% -ва СЪВМЕСТИМОСТ</a:t>
            </a:r>
            <a:r>
              <a:rPr lang="bg-BG" sz="1600" dirty="0">
                <a:solidFill>
                  <a:srgbClr val="0000FF"/>
                </a:solidFill>
              </a:rPr>
              <a:t> с</a:t>
            </a:r>
            <a:r>
              <a:rPr lang="bg-BG" sz="1600" dirty="0"/>
              <a:t> </a:t>
            </a:r>
            <a:r>
              <a:rPr lang="bg-BG" sz="1600" dirty="0">
                <a:solidFill>
                  <a:srgbClr val="FF0000"/>
                </a:solidFill>
              </a:rPr>
              <a:t>„оригиналния“</a:t>
            </a:r>
            <a:r>
              <a:rPr lang="bg-BG" sz="1600" dirty="0"/>
              <a:t> </a:t>
            </a:r>
            <a:r>
              <a:rPr lang="en-US" sz="1600" dirty="0">
                <a:solidFill>
                  <a:srgbClr val="FF9900"/>
                </a:solidFill>
              </a:rPr>
              <a:t>MySQL Server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B73E97E-AA30-4D8B-977B-1AF217C4D0D5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74347"/>
            <a:ext cx="8589034" cy="469260"/>
          </a:xfrm>
          <a:prstGeom prst="rect">
            <a:avLst/>
          </a:prstGeom>
        </p:spPr>
      </p:pic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E6E43CEB-0780-4BF0-9093-BC6C88EFF8EC}"/>
              </a:ext>
            </a:extLst>
          </p:cNvPr>
          <p:cNvSpPr txBox="1">
            <a:spLocks/>
          </p:cNvSpPr>
          <p:nvPr/>
        </p:nvSpPr>
        <p:spPr>
          <a:xfrm>
            <a:off x="1524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bg-BG" dirty="0"/>
              <a:t>Дата: </a:t>
            </a:r>
            <a:fld id="{4836C8E4-75DA-4013-BBDC-FCE0CEAEFCAB}" type="datetime1">
              <a:rPr lang="bg-BG" smtClean="0"/>
              <a:pPr>
                <a:spcAft>
                  <a:spcPts val="600"/>
                </a:spcAft>
              </a:pPr>
              <a:t>11.7.2019 г.</a:t>
            </a:fld>
            <a:endParaRPr lang="en-US" dirty="0"/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034FF295-EF2D-4F67-8458-FEEBABB5A9E1}"/>
              </a:ext>
            </a:extLst>
          </p:cNvPr>
          <p:cNvSpPr txBox="1">
            <a:spLocks/>
          </p:cNvSpPr>
          <p:nvPr/>
        </p:nvSpPr>
        <p:spPr>
          <a:xfrm>
            <a:off x="68580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dirty="0"/>
              <a:t>Стр. </a:t>
            </a:r>
            <a:fld id="{71734E5D-357F-4193-8BCE-89C0C4C454A4}" type="slidenum">
              <a:rPr lang="en-US" smtClean="0"/>
              <a:pPr/>
              <a:t>16</a:t>
            </a:fld>
            <a:r>
              <a:rPr lang="bg-BG" dirty="0"/>
              <a:t> от 33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3192F1C-3E95-46ED-9224-17FFAA6D4F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524000"/>
            <a:ext cx="7772400" cy="593724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2600" dirty="0">
                <a:solidFill>
                  <a:srgbClr val="0000FF"/>
                </a:solidFill>
              </a:rPr>
              <a:t>XAMPP</a:t>
            </a:r>
            <a:r>
              <a:rPr lang="bg-BG" sz="2600" dirty="0"/>
              <a:t> – </a:t>
            </a:r>
            <a:r>
              <a:rPr lang="bg-BG" sz="2600" dirty="0">
                <a:solidFill>
                  <a:srgbClr val="FF3300"/>
                </a:solidFill>
              </a:rPr>
              <a:t>Заместване</a:t>
            </a:r>
            <a:r>
              <a:rPr lang="bg-BG" sz="2600" dirty="0"/>
              <a:t> на </a:t>
            </a:r>
            <a:r>
              <a:rPr lang="en-US" sz="2600" dirty="0">
                <a:solidFill>
                  <a:srgbClr val="FF3300"/>
                </a:solidFill>
              </a:rPr>
              <a:t>MariaDB</a:t>
            </a:r>
            <a:r>
              <a:rPr lang="bg-BG" sz="2600" dirty="0"/>
              <a:t> с </a:t>
            </a:r>
            <a:r>
              <a:rPr lang="en-US" sz="2600" dirty="0">
                <a:solidFill>
                  <a:srgbClr val="FF3300"/>
                </a:solidFill>
              </a:rPr>
              <a:t>MySQL </a:t>
            </a:r>
            <a:r>
              <a:rPr lang="en-US" sz="1200" dirty="0"/>
              <a:t>(</a:t>
            </a:r>
            <a:r>
              <a:rPr lang="en-US" sz="1200" b="1" dirty="0">
                <a:hlinkClick r:id="rId14"/>
              </a:rPr>
              <a:t>odan.github.io</a:t>
            </a:r>
            <a:r>
              <a:rPr lang="en-US" sz="1200" dirty="0"/>
              <a:t>)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48A9B57-E6BF-4DE1-9873-943A3BC55EA2}"/>
              </a:ext>
            </a:extLst>
          </p:cNvPr>
          <p:cNvGrpSpPr/>
          <p:nvPr/>
        </p:nvGrpSpPr>
        <p:grpSpPr>
          <a:xfrm>
            <a:off x="304800" y="2915721"/>
            <a:ext cx="2590800" cy="1320463"/>
            <a:chOff x="304800" y="2362200"/>
            <a:chExt cx="2590800" cy="1320463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9D38C4C-130F-4538-A390-F98CD10EA9A4}"/>
                </a:ext>
              </a:extLst>
            </p:cNvPr>
            <p:cNvSpPr txBox="1"/>
            <p:nvPr/>
          </p:nvSpPr>
          <p:spPr>
            <a:xfrm>
              <a:off x="304800" y="2362200"/>
              <a:ext cx="144860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g-BG" sz="1600" b="1" u="sng" dirty="0"/>
                <a:t>ИЗИСКВАНИЯ</a:t>
              </a:r>
              <a:r>
                <a:rPr lang="bg-BG" sz="1600" u="sng" dirty="0"/>
                <a:t>:</a:t>
              </a:r>
              <a:endParaRPr lang="en-US" sz="1600" u="sng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AEF06D8-FF14-46ED-B2E3-828BE07AFAA2}"/>
                </a:ext>
              </a:extLst>
            </p:cNvPr>
            <p:cNvSpPr txBox="1"/>
            <p:nvPr/>
          </p:nvSpPr>
          <p:spPr>
            <a:xfrm>
              <a:off x="304800" y="2667000"/>
              <a:ext cx="259080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7800" indent="-177800">
                <a:buFont typeface="Arial" panose="020B0604020202020204" pitchFamily="34" charset="0"/>
                <a:buChar char="•"/>
              </a:pPr>
              <a:r>
                <a:rPr lang="en-US" sz="1200" b="1" dirty="0"/>
                <a:t>Windows</a:t>
              </a:r>
              <a:r>
                <a:rPr lang="en-US" sz="1200" dirty="0"/>
                <a:t> </a:t>
              </a:r>
              <a:r>
                <a:rPr lang="bg-BG" sz="1200" dirty="0"/>
                <a:t>ОС</a:t>
              </a:r>
            </a:p>
            <a:p>
              <a:pPr marL="177800" indent="-177800">
                <a:buFont typeface="Arial" panose="020B0604020202020204" pitchFamily="34" charset="0"/>
                <a:buChar char="•"/>
              </a:pPr>
              <a:r>
                <a:rPr lang="en-US" sz="1200" b="1" dirty="0">
                  <a:hlinkClick r:id="rId8"/>
                </a:rPr>
                <a:t>XAMPP</a:t>
              </a:r>
              <a:r>
                <a:rPr lang="en-US" sz="1200" dirty="0"/>
                <a:t> for Windows</a:t>
              </a:r>
            </a:p>
            <a:p>
              <a:pPr marL="177800" indent="-177800">
                <a:buFont typeface="Arial" panose="020B0604020202020204" pitchFamily="34" charset="0"/>
                <a:buChar char="•"/>
              </a:pPr>
              <a:r>
                <a:rPr lang="bg-BG" sz="1200" b="1" dirty="0"/>
                <a:t>Административни Правомощия</a:t>
              </a:r>
              <a:r>
                <a:rPr lang="bg-BG" sz="1200" dirty="0"/>
                <a:t> за Рестартиране на </a:t>
              </a:r>
              <a:r>
                <a:rPr lang="en-US" sz="1200" dirty="0"/>
                <a:t>Windows</a:t>
              </a:r>
              <a:r>
                <a:rPr lang="bg-BG" sz="1200" dirty="0"/>
                <a:t>-Услуги</a:t>
              </a:r>
              <a:endParaRPr lang="en-US" sz="1200" dirty="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DCCA3A6-F74A-45D3-9C1C-2E7463A135B9}"/>
              </a:ext>
            </a:extLst>
          </p:cNvPr>
          <p:cNvGrpSpPr/>
          <p:nvPr/>
        </p:nvGrpSpPr>
        <p:grpSpPr>
          <a:xfrm>
            <a:off x="304800" y="4236184"/>
            <a:ext cx="2743200" cy="1320463"/>
            <a:chOff x="304800" y="2362200"/>
            <a:chExt cx="2743200" cy="1320463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0E74E6E-0736-4522-9EF9-DD8FE397E3F8}"/>
                </a:ext>
              </a:extLst>
            </p:cNvPr>
            <p:cNvSpPr txBox="1"/>
            <p:nvPr/>
          </p:nvSpPr>
          <p:spPr>
            <a:xfrm>
              <a:off x="304800" y="2362200"/>
              <a:ext cx="9374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u="sng" dirty="0"/>
                <a:t>BACKUP</a:t>
              </a:r>
              <a:r>
                <a:rPr lang="bg-BG" sz="1600" u="sng" dirty="0"/>
                <a:t>:</a:t>
              </a:r>
              <a:endParaRPr lang="en-US" sz="1600" u="sng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1113A74-C5FD-42D4-9F43-C6BB56A54B6A}"/>
                </a:ext>
              </a:extLst>
            </p:cNvPr>
            <p:cNvSpPr txBox="1"/>
            <p:nvPr/>
          </p:nvSpPr>
          <p:spPr>
            <a:xfrm>
              <a:off x="304800" y="2667000"/>
              <a:ext cx="274320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7800" indent="-177800">
                <a:buFont typeface="Arial" panose="020B0604020202020204" pitchFamily="34" charset="0"/>
                <a:buChar char="•"/>
              </a:pPr>
              <a:r>
                <a:rPr lang="bg-BG" sz="1200" b="1" dirty="0"/>
                <a:t>Архивираме</a:t>
              </a:r>
              <a:r>
                <a:rPr lang="bg-BG" sz="1200" dirty="0"/>
                <a:t> Старата База</a:t>
              </a:r>
              <a:r>
                <a:rPr lang="en-US" sz="1200" dirty="0"/>
                <a:t>-</a:t>
              </a:r>
              <a:r>
                <a:rPr lang="bg-BG" sz="1200" dirty="0"/>
                <a:t>данни в </a:t>
              </a:r>
              <a:r>
                <a:rPr lang="en-US" sz="1200" b="1" dirty="0"/>
                <a:t>SQL </a:t>
              </a:r>
              <a:r>
                <a:rPr lang="en-US" sz="1200" b="1" dirty="0">
                  <a:hlinkClick r:id="rId15"/>
                </a:rPr>
                <a:t>dump file</a:t>
              </a:r>
              <a:endParaRPr lang="bg-BG" sz="1200" b="1" dirty="0"/>
            </a:p>
            <a:p>
              <a:pPr marL="177800" indent="-177800">
                <a:buFont typeface="Arial" panose="020B0604020202020204" pitchFamily="34" charset="0"/>
                <a:buChar char="•"/>
              </a:pPr>
              <a:r>
                <a:rPr lang="bg-BG" sz="1200" b="1" dirty="0"/>
                <a:t>Спираме</a:t>
              </a:r>
              <a:r>
                <a:rPr lang="bg-BG" sz="1200" dirty="0"/>
                <a:t> </a:t>
              </a:r>
              <a:r>
                <a:rPr lang="en-US" sz="1200" dirty="0" err="1"/>
                <a:t>MadiaDB</a:t>
              </a:r>
              <a:r>
                <a:rPr lang="en-US" sz="1200" dirty="0"/>
                <a:t> Service</a:t>
              </a:r>
            </a:p>
            <a:p>
              <a:pPr marL="177800" indent="-177800">
                <a:buFont typeface="Arial" panose="020B0604020202020204" pitchFamily="34" charset="0"/>
                <a:buChar char="•"/>
              </a:pPr>
              <a:r>
                <a:rPr lang="bg-BG" sz="1200" b="1" dirty="0"/>
                <a:t>Преименуваме</a:t>
              </a:r>
              <a:r>
                <a:rPr lang="bg-BG" sz="1200" dirty="0"/>
                <a:t> Папка: </a:t>
              </a:r>
              <a:r>
                <a:rPr lang="en-US" sz="1000" dirty="0">
                  <a:highlight>
                    <a:srgbClr val="C0C0C0"/>
                  </a:highlight>
                  <a:latin typeface="Consolas" panose="020B0609020204030204" pitchFamily="49" charset="0"/>
                  <a:cs typeface="Consolas" panose="020B0609020204030204" pitchFamily="49" charset="0"/>
                </a:rPr>
                <a:t>c:\xampp\mysql</a:t>
              </a:r>
              <a:r>
                <a:rPr lang="bg-BG" sz="1200" dirty="0"/>
                <a:t>, в: </a:t>
              </a:r>
              <a:r>
                <a:rPr lang="en-US" sz="1000" dirty="0">
                  <a:highlight>
                    <a:srgbClr val="C0C0C0"/>
                  </a:highlight>
                  <a:latin typeface="Consolas" panose="020B0609020204030204" pitchFamily="49" charset="0"/>
                  <a:cs typeface="Consolas" panose="020B0609020204030204" pitchFamily="49" charset="0"/>
                </a:rPr>
                <a:t>c:\xampp\mysql</a:t>
              </a:r>
              <a:r>
                <a:rPr lang="bg-BG" sz="1200" dirty="0"/>
                <a:t>.</a:t>
              </a:r>
              <a:endParaRPr lang="en-US" sz="1200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FF4C6729-4E7F-4FE5-AB5F-A2B7D11AA1C6}"/>
              </a:ext>
            </a:extLst>
          </p:cNvPr>
          <p:cNvSpPr txBox="1"/>
          <p:nvPr/>
        </p:nvSpPr>
        <p:spPr>
          <a:xfrm>
            <a:off x="3200400" y="2907030"/>
            <a:ext cx="1537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1600" b="1" u="sng" dirty="0"/>
              <a:t>ИНСТАЛИРАНЕ</a:t>
            </a:r>
            <a:r>
              <a:rPr lang="bg-BG" sz="1600" u="sng" dirty="0"/>
              <a:t>:</a:t>
            </a:r>
            <a:endParaRPr lang="en-US" sz="1600" u="sng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7E5AC05-5B2F-4B0D-8555-556C43E6FF18}"/>
              </a:ext>
            </a:extLst>
          </p:cNvPr>
          <p:cNvSpPr txBox="1"/>
          <p:nvPr/>
        </p:nvSpPr>
        <p:spPr>
          <a:xfrm>
            <a:off x="3200400" y="3220521"/>
            <a:ext cx="54864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7800" indent="-177800">
              <a:buFont typeface="Arial" panose="020B0604020202020204" pitchFamily="34" charset="0"/>
              <a:buChar char="•"/>
            </a:pPr>
            <a:r>
              <a:rPr lang="bg-BG" sz="1200" b="1" dirty="0"/>
              <a:t>Изтегляме</a:t>
            </a:r>
            <a:r>
              <a:rPr lang="en-US" sz="1200" dirty="0"/>
              <a:t> MySQL Community Server</a:t>
            </a:r>
            <a:r>
              <a:rPr lang="bg-BG" sz="1200" dirty="0"/>
              <a:t> </a:t>
            </a:r>
            <a:r>
              <a:rPr lang="bg-BG" sz="1200" dirty="0">
                <a:hlinkClick r:id="rId16"/>
              </a:rPr>
              <a:t>оттук</a:t>
            </a:r>
            <a:r>
              <a:rPr lang="bg-BG" sz="1200" dirty="0"/>
              <a:t>.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bg-BG" sz="1200" dirty="0"/>
              <a:t>Отиваме на: </a:t>
            </a:r>
            <a:r>
              <a:rPr lang="en-US" sz="1200" dirty="0"/>
              <a:t>Other Downloads &gt; ZIP Archive 5.7.22 (mysql-5.7.22-win32.zip) &gt; </a:t>
            </a:r>
            <a:r>
              <a:rPr lang="en-US" sz="1200" u="sng" dirty="0">
                <a:hlinkClick r:id="rId17"/>
              </a:rPr>
              <a:t>No thanks, just start my download</a:t>
            </a:r>
            <a:r>
              <a:rPr lang="bg-BG" sz="1200" dirty="0"/>
              <a:t>.</a:t>
            </a:r>
            <a:endParaRPr lang="en-US" sz="1200" dirty="0"/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bg-BG" sz="1200" dirty="0"/>
              <a:t>Създаваме Нова, ПРАЗНА Папка: </a:t>
            </a:r>
            <a:r>
              <a:rPr lang="en-US" sz="1000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c:\xampp\mysql</a:t>
            </a:r>
            <a:r>
              <a:rPr lang="bg-BG" sz="1200" dirty="0"/>
              <a:t>.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bg-BG" sz="1200" dirty="0"/>
              <a:t>Разархивираме: </a:t>
            </a:r>
            <a:r>
              <a:rPr lang="en-US" sz="1000" dirty="0" err="1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mysql</a:t>
            </a:r>
            <a:r>
              <a:rPr lang="bg-BG" sz="1000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-5.7.22-</a:t>
            </a:r>
            <a:r>
              <a:rPr lang="en-US" sz="1000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win32.zip</a:t>
            </a:r>
            <a:r>
              <a:rPr lang="bg-BG" sz="1200" dirty="0"/>
              <a:t>, в: </a:t>
            </a:r>
            <a:r>
              <a:rPr lang="en-US" sz="1000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c:\xampp\mysql</a:t>
            </a:r>
            <a:r>
              <a:rPr lang="bg-BG" sz="1200" dirty="0"/>
              <a:t>.</a:t>
            </a:r>
            <a:endParaRPr lang="en-US" sz="1200" dirty="0"/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bg-BG" sz="1200" dirty="0"/>
              <a:t>Създаваме НОВ Файл: </a:t>
            </a:r>
            <a:r>
              <a:rPr lang="en-US" sz="1000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c:\xampp\mysql\bin\my.ini</a:t>
            </a:r>
            <a:r>
              <a:rPr lang="bg-BG" sz="1200" dirty="0"/>
              <a:t> и в него </a:t>
            </a:r>
            <a:r>
              <a:rPr lang="bg-BG" sz="1200" dirty="0" err="1"/>
              <a:t>Копиряаме</a:t>
            </a:r>
            <a:r>
              <a:rPr lang="bg-BG" sz="1200" dirty="0"/>
              <a:t> следното Съдържание:</a:t>
            </a:r>
            <a:endParaRPr lang="en-US" sz="10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C0152AC-5446-47FF-A6A3-29D0A59062CF}"/>
              </a:ext>
            </a:extLst>
          </p:cNvPr>
          <p:cNvSpPr txBox="1"/>
          <p:nvPr/>
        </p:nvSpPr>
        <p:spPr>
          <a:xfrm>
            <a:off x="4960412" y="4343400"/>
            <a:ext cx="2811988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[</a:t>
            </a:r>
            <a:r>
              <a:rPr lang="en-US" sz="1000" dirty="0" err="1"/>
              <a:t>mysqld</a:t>
            </a:r>
            <a:r>
              <a:rPr lang="en-US" sz="1000" dirty="0"/>
              <a:t>]</a:t>
            </a:r>
          </a:p>
          <a:p>
            <a:r>
              <a:rPr lang="en-US" sz="1000" i="1" dirty="0"/>
              <a:t> </a:t>
            </a:r>
            <a:r>
              <a:rPr lang="en-US" sz="1000" i="1" dirty="0">
                <a:solidFill>
                  <a:schemeClr val="accent3">
                    <a:lumMod val="75000"/>
                  </a:schemeClr>
                </a:solidFill>
              </a:rPr>
              <a:t># Set </a:t>
            </a:r>
            <a:r>
              <a:rPr lang="en-US" sz="1000" i="1" dirty="0" err="1">
                <a:solidFill>
                  <a:schemeClr val="accent3">
                    <a:lumMod val="75000"/>
                  </a:schemeClr>
                </a:solidFill>
              </a:rPr>
              <a:t>basedir</a:t>
            </a:r>
            <a:r>
              <a:rPr lang="en-US" sz="1000" i="1" dirty="0">
                <a:solidFill>
                  <a:schemeClr val="accent3">
                    <a:lumMod val="75000"/>
                  </a:schemeClr>
                </a:solidFill>
              </a:rPr>
              <a:t> to your installation path</a:t>
            </a:r>
            <a:endParaRPr lang="en-US" sz="1000" dirty="0">
              <a:solidFill>
                <a:schemeClr val="accent3">
                  <a:lumMod val="75000"/>
                </a:schemeClr>
              </a:solidFill>
            </a:endParaRPr>
          </a:p>
          <a:p>
            <a:r>
              <a:rPr lang="en-US" sz="1000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sz="1000" dirty="0" err="1">
                <a:solidFill>
                  <a:schemeClr val="accent3">
                    <a:lumMod val="50000"/>
                  </a:schemeClr>
                </a:solidFill>
              </a:rPr>
              <a:t>basedir</a:t>
            </a:r>
            <a:r>
              <a:rPr lang="en-US" sz="1000" dirty="0"/>
              <a:t>=</a:t>
            </a:r>
            <a:r>
              <a:rPr lang="en-US" sz="1000" dirty="0">
                <a:solidFill>
                  <a:srgbClr val="FF3300"/>
                </a:solidFill>
              </a:rPr>
              <a:t>c:/xampp/mysql</a:t>
            </a:r>
          </a:p>
          <a:p>
            <a:r>
              <a:rPr lang="en-US" sz="1000" dirty="0"/>
              <a:t> </a:t>
            </a:r>
          </a:p>
          <a:p>
            <a:r>
              <a:rPr lang="en-US" sz="1000" i="1" dirty="0"/>
              <a:t> </a:t>
            </a:r>
            <a:r>
              <a:rPr lang="en-US" sz="1000" i="1" dirty="0">
                <a:solidFill>
                  <a:schemeClr val="accent3">
                    <a:lumMod val="75000"/>
                  </a:schemeClr>
                </a:solidFill>
              </a:rPr>
              <a:t># Set </a:t>
            </a:r>
            <a:r>
              <a:rPr lang="en-US" sz="1000" i="1" dirty="0" err="1">
                <a:solidFill>
                  <a:schemeClr val="accent3">
                    <a:lumMod val="75000"/>
                  </a:schemeClr>
                </a:solidFill>
              </a:rPr>
              <a:t>datadir</a:t>
            </a:r>
            <a:r>
              <a:rPr lang="en-US" sz="1000" i="1" dirty="0">
                <a:solidFill>
                  <a:schemeClr val="accent3">
                    <a:lumMod val="75000"/>
                  </a:schemeClr>
                </a:solidFill>
              </a:rPr>
              <a:t> to the location of your data directory</a:t>
            </a:r>
            <a:endParaRPr lang="en-US" sz="1000" dirty="0">
              <a:solidFill>
                <a:schemeClr val="accent3">
                  <a:lumMod val="75000"/>
                </a:schemeClr>
              </a:solidFill>
            </a:endParaRPr>
          </a:p>
          <a:p>
            <a:r>
              <a:rPr lang="en-US" sz="1000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sz="1000" dirty="0" err="1">
                <a:solidFill>
                  <a:schemeClr val="accent3">
                    <a:lumMod val="50000"/>
                  </a:schemeClr>
                </a:solidFill>
              </a:rPr>
              <a:t>datadir</a:t>
            </a:r>
            <a:r>
              <a:rPr lang="en-US" sz="1000" dirty="0"/>
              <a:t>=</a:t>
            </a:r>
            <a:r>
              <a:rPr lang="en-US" sz="1000" dirty="0">
                <a:solidFill>
                  <a:srgbClr val="FF3300"/>
                </a:solidFill>
              </a:rPr>
              <a:t>c:/xampp/mysql/data</a:t>
            </a:r>
          </a:p>
          <a:p>
            <a:r>
              <a:rPr lang="en-US" sz="1000" dirty="0"/>
              <a:t> </a:t>
            </a:r>
          </a:p>
          <a:p>
            <a:r>
              <a:rPr lang="en-US" sz="1000" i="1" dirty="0"/>
              <a:t> </a:t>
            </a:r>
            <a:r>
              <a:rPr lang="en-US" sz="1000" i="1" dirty="0">
                <a:solidFill>
                  <a:schemeClr val="accent3">
                    <a:lumMod val="75000"/>
                  </a:schemeClr>
                </a:solidFill>
              </a:rPr>
              <a:t># Default: 128 MB</a:t>
            </a:r>
            <a:endParaRPr lang="en-US" sz="1000" dirty="0">
              <a:solidFill>
                <a:schemeClr val="accent3">
                  <a:lumMod val="75000"/>
                </a:schemeClr>
              </a:solidFill>
            </a:endParaRPr>
          </a:p>
          <a:p>
            <a:r>
              <a:rPr lang="en-US" sz="1000" i="1" dirty="0">
                <a:solidFill>
                  <a:schemeClr val="accent3">
                    <a:lumMod val="75000"/>
                  </a:schemeClr>
                </a:solidFill>
              </a:rPr>
              <a:t> # New: 1024 MB</a:t>
            </a:r>
            <a:endParaRPr lang="en-US" sz="1000" dirty="0">
              <a:solidFill>
                <a:schemeClr val="accent3">
                  <a:lumMod val="75000"/>
                </a:schemeClr>
              </a:solidFill>
            </a:endParaRPr>
          </a:p>
          <a:p>
            <a:r>
              <a:rPr lang="en-US" sz="1000" dirty="0"/>
              <a:t> </a:t>
            </a:r>
            <a:r>
              <a:rPr lang="en-US" sz="1000" dirty="0" err="1">
                <a:solidFill>
                  <a:schemeClr val="accent3">
                    <a:lumMod val="50000"/>
                  </a:schemeClr>
                </a:solidFill>
              </a:rPr>
              <a:t>innodb_buffer_pool_size</a:t>
            </a:r>
            <a:r>
              <a:rPr lang="en-US" sz="1000" dirty="0"/>
              <a:t> = 1024M</a:t>
            </a:r>
          </a:p>
        </p:txBody>
      </p:sp>
    </p:spTree>
    <p:extLst>
      <p:ext uri="{BB962C8B-B14F-4D97-AF65-F5344CB8AC3E}">
        <p14:creationId xmlns:p14="http://schemas.microsoft.com/office/powerpoint/2010/main" val="13404112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C171D139-89D7-496F-B2C5-D14D260A2A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0" y="1066800"/>
            <a:ext cx="590550" cy="571500"/>
          </a:xfrm>
          <a:prstGeom prst="rect">
            <a:avLst/>
          </a:prstGeom>
        </p:spPr>
      </p:pic>
      <p:pic>
        <p:nvPicPr>
          <p:cNvPr id="7" name="Picture 6">
            <a:hlinkClick r:id="rId4"/>
            <a:extLst>
              <a:ext uri="{FF2B5EF4-FFF2-40B4-BE49-F238E27FC236}">
                <a16:creationId xmlns:a16="http://schemas.microsoft.com/office/drawing/2014/main" id="{E4C9A4CD-3318-4EE2-8087-59E78C4D0E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08310" y="1066800"/>
            <a:ext cx="868490" cy="581978"/>
          </a:xfrm>
          <a:prstGeom prst="rect">
            <a:avLst/>
          </a:prstGeom>
        </p:spPr>
      </p:pic>
      <p:pic>
        <p:nvPicPr>
          <p:cNvPr id="8" name="Picture 7">
            <a:hlinkClick r:id="rId6"/>
            <a:extLst>
              <a:ext uri="{FF2B5EF4-FFF2-40B4-BE49-F238E27FC236}">
                <a16:creationId xmlns:a16="http://schemas.microsoft.com/office/drawing/2014/main" id="{DE416DF0-2474-4C2D-8826-3C2DA984841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1676400"/>
            <a:ext cx="9144000" cy="3912541"/>
          </a:xfrm>
          <a:prstGeom prst="rect">
            <a:avLst/>
          </a:prstGeom>
        </p:spPr>
      </p:pic>
      <p:pic>
        <p:nvPicPr>
          <p:cNvPr id="9" name="Picture 8">
            <a:hlinkClick r:id="rId8"/>
            <a:extLst>
              <a:ext uri="{FF2B5EF4-FFF2-40B4-BE49-F238E27FC236}">
                <a16:creationId xmlns:a16="http://schemas.microsoft.com/office/drawing/2014/main" id="{34C64753-CE6A-4D0E-AB32-6142359F1FA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0"/>
            <a:ext cx="9144000" cy="1061884"/>
          </a:xfrm>
          <a:prstGeom prst="rect">
            <a:avLst/>
          </a:prstGeom>
        </p:spPr>
      </p:pic>
      <p:pic>
        <p:nvPicPr>
          <p:cNvPr id="10" name="Content Placeholder 5">
            <a:extLst>
              <a:ext uri="{FF2B5EF4-FFF2-40B4-BE49-F238E27FC236}">
                <a16:creationId xmlns:a16="http://schemas.microsoft.com/office/drawing/2014/main" id="{EDE8E4FE-AC86-4548-8DCD-2FBF6C55213D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879" y="6096000"/>
            <a:ext cx="9169879" cy="762000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900D12A4-7EB7-4DED-B496-2A633EA4E4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96663"/>
            <a:ext cx="8229600" cy="584537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bg-BG" sz="1600" dirty="0">
                <a:solidFill>
                  <a:srgbClr val="0000FF"/>
                </a:solidFill>
              </a:rPr>
              <a:t>Считано от Версии </a:t>
            </a:r>
            <a:r>
              <a:rPr lang="en-US" sz="1600" dirty="0">
                <a:solidFill>
                  <a:srgbClr val="0000FF"/>
                </a:solidFill>
              </a:rPr>
              <a:t>5.5.30 </a:t>
            </a:r>
            <a:r>
              <a:rPr lang="bg-BG" sz="1600" dirty="0">
                <a:solidFill>
                  <a:srgbClr val="0000FF"/>
                </a:solidFill>
              </a:rPr>
              <a:t>и 5.6.14, в </a:t>
            </a:r>
            <a:r>
              <a:rPr lang="en-US" sz="1600" dirty="0">
                <a:solidFill>
                  <a:srgbClr val="0000FF"/>
                </a:solidFill>
              </a:rPr>
              <a:t>XAMPP</a:t>
            </a:r>
            <a:r>
              <a:rPr lang="bg-BG" sz="1600" dirty="0">
                <a:solidFill>
                  <a:srgbClr val="0000FF"/>
                </a:solidFill>
              </a:rPr>
              <a:t> е Включен </a:t>
            </a:r>
            <a:r>
              <a:rPr lang="en-US" sz="1600" dirty="0">
                <a:solidFill>
                  <a:srgbClr val="FF3300"/>
                </a:solidFill>
              </a:rPr>
              <a:t>MariaDB, </a:t>
            </a:r>
            <a:r>
              <a:rPr lang="bg-BG" sz="1600" dirty="0">
                <a:solidFill>
                  <a:srgbClr val="FF3300"/>
                </a:solidFill>
              </a:rPr>
              <a:t>ВМЕСТО </a:t>
            </a:r>
            <a:r>
              <a:rPr lang="en-US" sz="1600" dirty="0">
                <a:solidFill>
                  <a:srgbClr val="FF3300"/>
                </a:solidFill>
              </a:rPr>
              <a:t>MySQL</a:t>
            </a:r>
            <a:r>
              <a:rPr lang="bg-BG" sz="1600" dirty="0">
                <a:solidFill>
                  <a:srgbClr val="0000FF"/>
                </a:solidFill>
              </a:rPr>
              <a:t>, като </a:t>
            </a:r>
            <a:r>
              <a:rPr lang="en-US" sz="1600" dirty="0">
                <a:solidFill>
                  <a:srgbClr val="FF9900"/>
                </a:solidFill>
              </a:rPr>
              <a:t>MariaDB</a:t>
            </a:r>
            <a:r>
              <a:rPr lang="en-US" sz="1600" dirty="0">
                <a:solidFill>
                  <a:srgbClr val="0000FF"/>
                </a:solidFill>
              </a:rPr>
              <a:t> </a:t>
            </a:r>
            <a:r>
              <a:rPr lang="bg-BG" sz="1600" dirty="0">
                <a:solidFill>
                  <a:srgbClr val="FF3300"/>
                </a:solidFill>
              </a:rPr>
              <a:t>НЯМА 100% -ва СЪВМЕСТИМОСТ</a:t>
            </a:r>
            <a:r>
              <a:rPr lang="bg-BG" sz="1600" dirty="0">
                <a:solidFill>
                  <a:srgbClr val="0000FF"/>
                </a:solidFill>
              </a:rPr>
              <a:t> с</a:t>
            </a:r>
            <a:r>
              <a:rPr lang="bg-BG" sz="1600" dirty="0"/>
              <a:t> </a:t>
            </a:r>
            <a:r>
              <a:rPr lang="bg-BG" sz="1600" dirty="0">
                <a:solidFill>
                  <a:srgbClr val="FF0000"/>
                </a:solidFill>
              </a:rPr>
              <a:t>„оригиналния“</a:t>
            </a:r>
            <a:r>
              <a:rPr lang="bg-BG" sz="1600" dirty="0"/>
              <a:t> </a:t>
            </a:r>
            <a:r>
              <a:rPr lang="en-US" sz="1600" dirty="0">
                <a:solidFill>
                  <a:srgbClr val="FF9900"/>
                </a:solidFill>
              </a:rPr>
              <a:t>MySQL Server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867A5B4-1758-4703-A491-EACE7C7EE911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74347"/>
            <a:ext cx="8589034" cy="469260"/>
          </a:xfrm>
          <a:prstGeom prst="rect">
            <a:avLst/>
          </a:prstGeom>
        </p:spPr>
      </p:pic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B96179EE-0CF2-49B1-BAC9-AA0555DCC3DB}"/>
              </a:ext>
            </a:extLst>
          </p:cNvPr>
          <p:cNvSpPr txBox="1">
            <a:spLocks/>
          </p:cNvSpPr>
          <p:nvPr/>
        </p:nvSpPr>
        <p:spPr>
          <a:xfrm>
            <a:off x="76200" y="647699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bg-BG" dirty="0"/>
              <a:t>Дата: </a:t>
            </a:r>
            <a:fld id="{4836C8E4-75DA-4013-BBDC-FCE0CEAEFCAB}" type="datetime1">
              <a:rPr lang="bg-BG" smtClean="0"/>
              <a:pPr>
                <a:spcAft>
                  <a:spcPts val="600"/>
                </a:spcAft>
              </a:pPr>
              <a:t>11.7.2019 г.</a:t>
            </a:fld>
            <a:endParaRPr lang="en-US" dirty="0"/>
          </a:p>
        </p:txBody>
      </p:sp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3B073942-779C-4EF3-B081-26351E06DB21}"/>
              </a:ext>
            </a:extLst>
          </p:cNvPr>
          <p:cNvSpPr txBox="1">
            <a:spLocks/>
          </p:cNvSpPr>
          <p:nvPr/>
        </p:nvSpPr>
        <p:spPr>
          <a:xfrm>
            <a:off x="6858000" y="647699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dirty="0"/>
              <a:t>Стр. </a:t>
            </a:r>
            <a:fld id="{71734E5D-357F-4193-8BCE-89C0C4C454A4}" type="slidenum">
              <a:rPr lang="en-US" smtClean="0"/>
              <a:pPr/>
              <a:t>17</a:t>
            </a:fld>
            <a:r>
              <a:rPr lang="bg-BG" dirty="0"/>
              <a:t> от 33</a:t>
            </a:r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33ADA385-92AD-4BBF-9216-E872864C6D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30276"/>
            <a:ext cx="7772400" cy="593724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2600" dirty="0">
                <a:solidFill>
                  <a:srgbClr val="0000FF"/>
                </a:solidFill>
              </a:rPr>
              <a:t>XAMPP</a:t>
            </a:r>
            <a:r>
              <a:rPr lang="bg-BG" sz="2600" dirty="0"/>
              <a:t> – </a:t>
            </a:r>
            <a:r>
              <a:rPr lang="bg-BG" sz="2600" dirty="0">
                <a:solidFill>
                  <a:srgbClr val="FF3300"/>
                </a:solidFill>
              </a:rPr>
              <a:t>Заместване</a:t>
            </a:r>
            <a:r>
              <a:rPr lang="bg-BG" sz="2600" dirty="0"/>
              <a:t> на </a:t>
            </a:r>
            <a:r>
              <a:rPr lang="en-US" sz="2600" dirty="0">
                <a:solidFill>
                  <a:srgbClr val="FF3300"/>
                </a:solidFill>
              </a:rPr>
              <a:t>MariaDB</a:t>
            </a:r>
            <a:r>
              <a:rPr lang="bg-BG" sz="2600" dirty="0"/>
              <a:t> с </a:t>
            </a:r>
            <a:r>
              <a:rPr lang="en-US" sz="2600" dirty="0">
                <a:solidFill>
                  <a:srgbClr val="FF3300"/>
                </a:solidFill>
              </a:rPr>
              <a:t>MySQL </a:t>
            </a:r>
            <a:r>
              <a:rPr lang="en-US" sz="1200" dirty="0"/>
              <a:t>(</a:t>
            </a:r>
            <a:r>
              <a:rPr lang="en-US" sz="1200" b="1" dirty="0">
                <a:hlinkClick r:id="rId12"/>
              </a:rPr>
              <a:t>odan.github.io</a:t>
            </a:r>
            <a:r>
              <a:rPr lang="en-US" sz="1200" dirty="0"/>
              <a:t>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B17F17A-CEE6-4B99-9B98-2028D87416D4}"/>
              </a:ext>
            </a:extLst>
          </p:cNvPr>
          <p:cNvSpPr txBox="1"/>
          <p:nvPr/>
        </p:nvSpPr>
        <p:spPr>
          <a:xfrm>
            <a:off x="304800" y="2286000"/>
            <a:ext cx="34793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1600" b="1" u="sng" dirty="0"/>
              <a:t>ИНИЦИАЛИЗИРАНЕ</a:t>
            </a:r>
            <a:r>
              <a:rPr lang="bg-BG" sz="1600" u="sng" dirty="0"/>
              <a:t> на </a:t>
            </a:r>
            <a:r>
              <a:rPr lang="en-US" sz="1600" b="1" u="sng" dirty="0"/>
              <a:t>data directory</a:t>
            </a:r>
            <a:r>
              <a:rPr lang="bg-BG" sz="1600" u="sng" dirty="0"/>
              <a:t>:</a:t>
            </a:r>
            <a:endParaRPr lang="en-US" sz="1600" u="sng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27E3D99-B044-48D5-9796-3D39BA5BCC36}"/>
              </a:ext>
            </a:extLst>
          </p:cNvPr>
          <p:cNvSpPr txBox="1"/>
          <p:nvPr/>
        </p:nvSpPr>
        <p:spPr>
          <a:xfrm>
            <a:off x="304800" y="2590800"/>
            <a:ext cx="7315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7800" indent="-177800">
              <a:buFont typeface="Arial" panose="020B0604020202020204" pitchFamily="34" charset="0"/>
              <a:buChar char="•"/>
            </a:pPr>
            <a:r>
              <a:rPr lang="bg-BG" sz="1200" b="1" dirty="0"/>
              <a:t>Копираме</a:t>
            </a:r>
            <a:r>
              <a:rPr lang="en-US" sz="1200" dirty="0"/>
              <a:t> </a:t>
            </a:r>
            <a:r>
              <a:rPr lang="bg-BG" sz="1200" dirty="0"/>
              <a:t>старата Директория </a:t>
            </a:r>
            <a:r>
              <a:rPr lang="en-US" sz="1200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bg-BG" sz="1200" dirty="0"/>
              <a:t>, от: </a:t>
            </a:r>
            <a:r>
              <a:rPr lang="en-US" sz="1200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c:\xampp\mariadb\data</a:t>
            </a:r>
            <a:r>
              <a:rPr lang="en-US" sz="1200" dirty="0"/>
              <a:t>,</a:t>
            </a:r>
            <a:r>
              <a:rPr lang="bg-BG" sz="1200" dirty="0"/>
              <a:t> в: </a:t>
            </a:r>
            <a:r>
              <a:rPr lang="en-US" sz="1200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c:\xampp\mysql\data</a:t>
            </a:r>
            <a:r>
              <a:rPr lang="bg-BG" sz="1200" dirty="0"/>
              <a:t>.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bg-BG" sz="1200" dirty="0"/>
              <a:t>Отиваме на: </a:t>
            </a:r>
            <a:r>
              <a:rPr lang="en-US" sz="1200" dirty="0"/>
              <a:t>Other Downloads &gt; ZIP Archive 5.7.22 (mysql-5.7.22-win32.zip) &gt; </a:t>
            </a:r>
            <a:r>
              <a:rPr lang="en-US" sz="1200" u="sng" dirty="0">
                <a:hlinkClick r:id="rId13"/>
              </a:rPr>
              <a:t>No thanks, just start my download</a:t>
            </a:r>
            <a:r>
              <a:rPr lang="bg-BG" sz="1200" dirty="0"/>
              <a:t>.</a:t>
            </a:r>
            <a:endParaRPr lang="en-US" sz="1200" dirty="0"/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bg-BG" sz="1200" dirty="0"/>
              <a:t>Стартираме </a:t>
            </a:r>
            <a:r>
              <a:rPr lang="en-US" sz="1200" dirty="0"/>
              <a:t>MySQL Server. </a:t>
            </a:r>
            <a:r>
              <a:rPr lang="bg-BG" sz="1200" dirty="0"/>
              <a:t>От </a:t>
            </a:r>
            <a:r>
              <a:rPr lang="en-US" sz="1200" dirty="0"/>
              <a:t>XAMPP Control Panel (MySQL &gt; Start)</a:t>
            </a:r>
            <a:r>
              <a:rPr lang="bg-BG" sz="1200" dirty="0"/>
              <a:t>, можем да Стартираме </a:t>
            </a:r>
            <a:r>
              <a:rPr lang="en-US" sz="1200" dirty="0"/>
              <a:t>MySQL service</a:t>
            </a:r>
            <a:r>
              <a:rPr lang="bg-BG" sz="1200" dirty="0"/>
              <a:t>.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bg-BG" sz="1200" dirty="0"/>
              <a:t>Поправяме (</a:t>
            </a:r>
            <a:r>
              <a:rPr lang="en-US" sz="1200" dirty="0"/>
              <a:t>Repair</a:t>
            </a:r>
            <a:r>
              <a:rPr lang="bg-BG" sz="1200" dirty="0"/>
              <a:t>)</a:t>
            </a:r>
            <a:r>
              <a:rPr lang="en-US" sz="1200" dirty="0"/>
              <a:t> </a:t>
            </a:r>
            <a:r>
              <a:rPr lang="bg-BG" sz="1200" dirty="0"/>
              <a:t>ВСИЧКИ Повредени (</a:t>
            </a:r>
            <a:r>
              <a:rPr lang="en-US" sz="1200" dirty="0"/>
              <a:t>Corrupted</a:t>
            </a:r>
            <a:r>
              <a:rPr lang="bg-BG" sz="1200" dirty="0"/>
              <a:t>)</a:t>
            </a:r>
            <a:r>
              <a:rPr lang="en-US" sz="1200" dirty="0"/>
              <a:t> </a:t>
            </a:r>
            <a:r>
              <a:rPr lang="bg-BG" sz="1200" dirty="0"/>
              <a:t>Таблици в Директория: </a:t>
            </a:r>
            <a:r>
              <a:rPr lang="en-US" sz="1000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c:\xampp\mysql\data</a:t>
            </a:r>
            <a:r>
              <a:rPr lang="bg-BG" sz="1200" dirty="0"/>
              <a:t>. Ако Паролата ни е ПРАЗНА, натискаме </a:t>
            </a:r>
            <a:r>
              <a:rPr lang="en-US" sz="1200" dirty="0"/>
              <a:t>ENTER.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09DB457-36AE-4FC6-8940-DF3E18445114}"/>
              </a:ext>
            </a:extLst>
          </p:cNvPr>
          <p:cNvSpPr txBox="1"/>
          <p:nvPr/>
        </p:nvSpPr>
        <p:spPr>
          <a:xfrm>
            <a:off x="304800" y="3771543"/>
            <a:ext cx="838200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cd c:\xampp\musql\bin</a:t>
            </a:r>
          </a:p>
          <a:p>
            <a:endParaRPr lang="en-US" sz="1000" dirty="0">
              <a:highlight>
                <a:srgbClr val="C0C0C0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000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mysqlcheck.exe –u root –p –auto-repair –all-databases</a:t>
            </a:r>
            <a:endParaRPr lang="bg-BG" sz="1000" dirty="0"/>
          </a:p>
          <a:p>
            <a:endParaRPr lang="en-US" sz="1000" dirty="0"/>
          </a:p>
          <a:p>
            <a:r>
              <a:rPr lang="en-US" sz="1000" dirty="0"/>
              <a:t>Update-</a:t>
            </a:r>
            <a:r>
              <a:rPr lang="bg-BG" sz="1000" dirty="0" err="1"/>
              <a:t>ваме</a:t>
            </a:r>
            <a:r>
              <a:rPr lang="bg-BG" sz="1000" dirty="0"/>
              <a:t> Структурата (</a:t>
            </a:r>
            <a:r>
              <a:rPr lang="en-US" sz="1000" dirty="0"/>
              <a:t>structure</a:t>
            </a:r>
            <a:r>
              <a:rPr lang="bg-BG" sz="1000" dirty="0"/>
              <a:t>)</a:t>
            </a:r>
            <a:r>
              <a:rPr lang="en-US" sz="1000" dirty="0"/>
              <a:t> </a:t>
            </a:r>
            <a:r>
              <a:rPr lang="bg-BG" sz="1000" dirty="0"/>
              <a:t>до последна Версия:</a:t>
            </a:r>
          </a:p>
          <a:p>
            <a:endParaRPr lang="bg-BG" sz="1000" dirty="0"/>
          </a:p>
          <a:p>
            <a:r>
              <a:rPr lang="en-US" sz="1000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mysql_upgrade.exe –u root –p ––force</a:t>
            </a:r>
          </a:p>
          <a:p>
            <a:endParaRPr lang="en-US" sz="1000" dirty="0">
              <a:highlight>
                <a:srgbClr val="C0C0C0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bg-BG" sz="1000" dirty="0"/>
              <a:t>Правим ПРОВЕРКА за Грешки в Таблиците:</a:t>
            </a:r>
          </a:p>
          <a:p>
            <a:endParaRPr lang="bg-BG" sz="1000" dirty="0"/>
          </a:p>
          <a:p>
            <a:r>
              <a:rPr lang="en-US" sz="1000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mysqlcheck.exe –u root –p ––check –all-databases</a:t>
            </a:r>
            <a:endParaRPr lang="bg-BG" sz="1000" dirty="0"/>
          </a:p>
          <a:p>
            <a:endParaRPr lang="bg-BG" sz="1000" dirty="0"/>
          </a:p>
          <a:p>
            <a:r>
              <a:rPr lang="bg-BG" sz="1000" b="1" dirty="0"/>
              <a:t>Бележка</a:t>
            </a:r>
            <a:r>
              <a:rPr lang="bg-BG" sz="1000" dirty="0"/>
              <a:t>: Ако НЕ ЖЕЛАЕМ да Копираме и Мигрираме старата Директория: </a:t>
            </a:r>
            <a:r>
              <a:rPr lang="en-US" sz="1000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bg-BG" sz="1000" dirty="0"/>
              <a:t>, можем да Създадем НОВА Директория със следната Команда:</a:t>
            </a:r>
          </a:p>
          <a:p>
            <a:endParaRPr lang="en-US" sz="1000" dirty="0"/>
          </a:p>
          <a:p>
            <a:r>
              <a:rPr lang="en-US" sz="1000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c:\xampp\mysql&gt;bin\mysqld.exe –initialize-insecure –</a:t>
            </a:r>
            <a:r>
              <a:rPr lang="en-US" sz="1000" dirty="0" err="1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basedir</a:t>
            </a:r>
            <a:r>
              <a:rPr lang="en-US" sz="1000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=c:\xampp\mysql –</a:t>
            </a:r>
            <a:r>
              <a:rPr lang="en-US" sz="1000" dirty="0" err="1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datadir</a:t>
            </a:r>
            <a:r>
              <a:rPr lang="en-US" sz="1000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=c:\xampp\mysql\data</a:t>
            </a:r>
            <a:endParaRPr lang="bg-BG" sz="1000" dirty="0"/>
          </a:p>
        </p:txBody>
      </p:sp>
    </p:spTree>
    <p:extLst>
      <p:ext uri="{BB962C8B-B14F-4D97-AF65-F5344CB8AC3E}">
        <p14:creationId xmlns:p14="http://schemas.microsoft.com/office/powerpoint/2010/main" val="29806057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hlinkClick r:id="rId2"/>
            <a:extLst>
              <a:ext uri="{FF2B5EF4-FFF2-40B4-BE49-F238E27FC236}">
                <a16:creationId xmlns:a16="http://schemas.microsoft.com/office/drawing/2014/main" id="{0FAD3ED5-0668-4BC5-B4FA-FCAAF32CFD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050" y="1752600"/>
            <a:ext cx="971550" cy="647700"/>
          </a:xfrm>
          <a:prstGeom prst="rect">
            <a:avLst/>
          </a:prstGeom>
        </p:spPr>
      </p:pic>
      <p:pic>
        <p:nvPicPr>
          <p:cNvPr id="12" name="Picture 11">
            <a:hlinkClick r:id="rId4"/>
            <a:extLst>
              <a:ext uri="{FF2B5EF4-FFF2-40B4-BE49-F238E27FC236}">
                <a16:creationId xmlns:a16="http://schemas.microsoft.com/office/drawing/2014/main" id="{4AE96C18-B6D8-476F-8391-28F0E3F877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5000" y="1524000"/>
            <a:ext cx="2401443" cy="1185005"/>
          </a:xfrm>
          <a:prstGeom prst="rect">
            <a:avLst/>
          </a:prstGeom>
        </p:spPr>
      </p:pic>
      <p:pic>
        <p:nvPicPr>
          <p:cNvPr id="4" name="Picture 3">
            <a:hlinkClick r:id="rId6"/>
            <a:extLst>
              <a:ext uri="{FF2B5EF4-FFF2-40B4-BE49-F238E27FC236}">
                <a16:creationId xmlns:a16="http://schemas.microsoft.com/office/drawing/2014/main" id="{9158E9BE-F26C-4294-8946-CA8C5D75B5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00984" y="1089946"/>
            <a:ext cx="2414016" cy="134845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238530-2128-4394-BBD0-C9EA3B5E89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304800"/>
            <a:ext cx="3886200" cy="384660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>
            <a:normAutofit fontScale="90000"/>
          </a:bodyPr>
          <a:lstStyle/>
          <a:p>
            <a:r>
              <a:rPr lang="bg-BG" sz="2300" dirty="0">
                <a:solidFill>
                  <a:srgbClr val="0000FF"/>
                </a:solidFill>
              </a:rPr>
              <a:t>Конфигуриране на </a:t>
            </a:r>
            <a:r>
              <a:rPr lang="bg-BG" sz="2300" dirty="0">
                <a:solidFill>
                  <a:srgbClr val="FF3300"/>
                </a:solidFill>
              </a:rPr>
              <a:t>Базата-данни</a:t>
            </a:r>
            <a:endParaRPr lang="en-US" sz="2300" dirty="0">
              <a:solidFill>
                <a:srgbClr val="FF33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445FFB-9914-4048-AE60-37D8585D97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838201"/>
            <a:ext cx="8229600" cy="2971800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bg-BG" sz="1800" b="1" u="sng" dirty="0">
                <a:solidFill>
                  <a:srgbClr val="0000FF"/>
                </a:solidFill>
              </a:rPr>
              <a:t>В </a:t>
            </a:r>
            <a:r>
              <a:rPr lang="en-US" sz="1800" b="1" u="sng" dirty="0">
                <a:solidFill>
                  <a:srgbClr val="FF3300"/>
                </a:solidFill>
              </a:rPr>
              <a:t>MySQL</a:t>
            </a:r>
            <a:r>
              <a:rPr lang="en-US" sz="1800" u="sng" dirty="0">
                <a:solidFill>
                  <a:srgbClr val="0000FF"/>
                </a:solidFill>
              </a:rPr>
              <a:t>:</a:t>
            </a:r>
          </a:p>
          <a:p>
            <a:pPr marL="268288" indent="-268288">
              <a:buAutoNum type="romanUcPeriod"/>
            </a:pPr>
            <a:r>
              <a:rPr lang="bg-BG" sz="1600" dirty="0"/>
              <a:t>Създаваме </a:t>
            </a:r>
            <a:r>
              <a:rPr lang="en-US" sz="1600" dirty="0"/>
              <a:t>WordPress</a:t>
            </a:r>
            <a:r>
              <a:rPr lang="bg-BG" sz="1600" dirty="0"/>
              <a:t>-Потребител и от негово име: База-данни (Колекция </a:t>
            </a:r>
            <a:r>
              <a:rPr lang="bg-BG" sz="1600" dirty="0" err="1"/>
              <a:t>Таблци</a:t>
            </a:r>
            <a:r>
              <a:rPr lang="bg-BG" sz="1600" dirty="0"/>
              <a:t> на </a:t>
            </a:r>
            <a:r>
              <a:rPr lang="en-US" sz="1600" dirty="0"/>
              <a:t>WordPress</a:t>
            </a:r>
            <a:r>
              <a:rPr lang="bg-BG" sz="1600" dirty="0"/>
              <a:t>)</a:t>
            </a:r>
            <a:endParaRPr lang="en-US" sz="1600" dirty="0"/>
          </a:p>
          <a:p>
            <a:pPr marL="268288" indent="-268288">
              <a:buAutoNum type="romanUcPeriod"/>
            </a:pPr>
            <a:r>
              <a:rPr lang="bg-BG" sz="1600" dirty="0"/>
              <a:t>Използваме: 1) </a:t>
            </a:r>
            <a:r>
              <a:rPr lang="en-US" sz="1600" dirty="0"/>
              <a:t>MySQL Command Line </a:t>
            </a:r>
            <a:r>
              <a:rPr lang="bg-BG" sz="1600" dirty="0"/>
              <a:t>или 2) Инструмент, от типа на: а) </a:t>
            </a:r>
            <a:r>
              <a:rPr lang="en-US" sz="1600" dirty="0"/>
              <a:t>phpMyAdmin </a:t>
            </a:r>
            <a:r>
              <a:rPr lang="bg-BG" sz="1600" dirty="0"/>
              <a:t>или б) </a:t>
            </a:r>
            <a:r>
              <a:rPr lang="en-US" sz="1600" dirty="0">
                <a:hlinkClick r:id="rId2"/>
              </a:rPr>
              <a:t>Chive</a:t>
            </a:r>
            <a:r>
              <a:rPr lang="en-US" sz="1600" dirty="0"/>
              <a:t> (Open-Source MySQL Data Management tool)</a:t>
            </a:r>
          </a:p>
          <a:p>
            <a:pPr marL="268288" indent="-268288">
              <a:buAutoNum type="romanUcPeriod"/>
            </a:pPr>
            <a:r>
              <a:rPr lang="bg-BG" sz="1600" dirty="0"/>
              <a:t>Повече за: </a:t>
            </a:r>
            <a:r>
              <a:rPr lang="en-US" sz="1600" dirty="0"/>
              <a:t>MySQL-</a:t>
            </a:r>
            <a:r>
              <a:rPr lang="bg-BG" sz="1600" dirty="0"/>
              <a:t>Правомощия, за Таблиците, които ги предоставят и за тяхното Администриране, можем да прочетем в: </a:t>
            </a:r>
            <a:r>
              <a:rPr lang="en-US" sz="1600" dirty="0">
                <a:hlinkClick r:id="rId8"/>
              </a:rPr>
              <a:t>MySQL Reference Manual</a:t>
            </a:r>
            <a:r>
              <a:rPr lang="bg-BG" sz="1600" dirty="0"/>
              <a:t>, в Главите от </a:t>
            </a:r>
            <a:r>
              <a:rPr lang="en-US" sz="1600" dirty="0">
                <a:hlinkClick r:id="rId9"/>
              </a:rPr>
              <a:t>Chapter 6 Security</a:t>
            </a:r>
            <a:r>
              <a:rPr lang="bg-BG" sz="1600" dirty="0"/>
              <a:t>, най-вече в Част: </a:t>
            </a:r>
            <a:r>
              <a:rPr lang="en-US" sz="1600" u="sng" dirty="0">
                <a:hlinkClick r:id="rId10"/>
              </a:rPr>
              <a:t>6.3 MySQL User Account Management</a:t>
            </a:r>
            <a:endParaRPr lang="bg-BG" sz="1600" u="sng" dirty="0"/>
          </a:p>
          <a:p>
            <a:pPr marL="268288" indent="-268288">
              <a:buAutoNum type="romanUcPeriod"/>
            </a:pPr>
            <a:r>
              <a:rPr lang="bg-BG" sz="1600" dirty="0"/>
              <a:t>НЯМА УСТАНОВЕНИ Конвенции при Именуване на </a:t>
            </a:r>
            <a:r>
              <a:rPr lang="en-US" sz="1600" dirty="0"/>
              <a:t>WordPress </a:t>
            </a:r>
            <a:r>
              <a:rPr lang="bg-BG" sz="1600" dirty="0"/>
              <a:t>Потребители или Бази-данни; ОБИЧАЙНО, с Информативна цел и за Удобство на </a:t>
            </a:r>
            <a:r>
              <a:rPr lang="bg-BG" sz="1600" dirty="0" err="1"/>
              <a:t>Админстраятора</a:t>
            </a:r>
            <a:r>
              <a:rPr lang="bg-BG" sz="1600" dirty="0"/>
              <a:t>, Потребителското име и Името на База-данни във </a:t>
            </a:r>
            <a:r>
              <a:rPr lang="en-US" sz="1600" dirty="0"/>
              <a:t>WordPress, </a:t>
            </a:r>
            <a:r>
              <a:rPr lang="bg-BG" sz="1600" dirty="0"/>
              <a:t>започват с Префикс: 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wp</a:t>
            </a:r>
            <a:r>
              <a:rPr lang="ru-RU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_</a:t>
            </a:r>
            <a:r>
              <a:rPr lang="bg-BG" sz="1600" dirty="0"/>
              <a:t>.</a:t>
            </a:r>
            <a:endParaRPr lang="en-US" sz="16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847B76-B0D2-4489-9FF1-A82CFE18B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34E5D-357F-4193-8BCE-89C0C4C454A4}" type="slidenum">
              <a:rPr lang="en-US" smtClean="0"/>
              <a:t>18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A9D4556-41C7-419B-BA1B-FDB23B7E995A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12881"/>
            <a:ext cx="8589034" cy="469260"/>
          </a:xfrm>
          <a:prstGeom prst="rect">
            <a:avLst/>
          </a:prstGeom>
        </p:spPr>
      </p:pic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CCB5691E-C307-4DE7-ABD2-E8656512A527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879" y="6096001"/>
            <a:ext cx="9169879" cy="762000"/>
          </a:xfrm>
          <a:prstGeom prst="rect">
            <a:avLst/>
          </a:prstGeom>
        </p:spPr>
      </p:pic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E3F69909-6419-45EC-896C-17644214B840}"/>
              </a:ext>
            </a:extLst>
          </p:cNvPr>
          <p:cNvSpPr txBox="1">
            <a:spLocks/>
          </p:cNvSpPr>
          <p:nvPr/>
        </p:nvSpPr>
        <p:spPr>
          <a:xfrm>
            <a:off x="68580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dirty="0"/>
              <a:t>Стр. </a:t>
            </a:r>
            <a:fld id="{71734E5D-357F-4193-8BCE-89C0C4C454A4}" type="slidenum">
              <a:rPr lang="en-US" smtClean="0"/>
              <a:pPr/>
              <a:t>18</a:t>
            </a:fld>
            <a:r>
              <a:rPr lang="bg-BG" dirty="0"/>
              <a:t> от 33</a:t>
            </a:r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A16EBEE7-4F20-4907-885F-BD8DB831E65A}"/>
              </a:ext>
            </a:extLst>
          </p:cNvPr>
          <p:cNvSpPr txBox="1">
            <a:spLocks/>
          </p:cNvSpPr>
          <p:nvPr/>
        </p:nvSpPr>
        <p:spPr>
          <a:xfrm>
            <a:off x="304800" y="3505200"/>
            <a:ext cx="8229600" cy="2971800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bg-BG" sz="1800" b="1" u="sng" dirty="0">
                <a:solidFill>
                  <a:srgbClr val="0000FF"/>
                </a:solidFill>
              </a:rPr>
              <a:t>Възможни </a:t>
            </a:r>
            <a:r>
              <a:rPr lang="bg-BG" sz="1800" b="1" u="sng" dirty="0">
                <a:solidFill>
                  <a:srgbClr val="FF3300"/>
                </a:solidFill>
              </a:rPr>
              <a:t>Колизии</a:t>
            </a:r>
            <a:r>
              <a:rPr lang="en-US" sz="1600" u="sng" dirty="0">
                <a:solidFill>
                  <a:srgbClr val="0000FF"/>
                </a:solidFill>
              </a:rPr>
              <a:t>:</a:t>
            </a:r>
            <a:r>
              <a:rPr lang="bg-BG" sz="1600" b="1" dirty="0"/>
              <a:t> </a:t>
            </a:r>
            <a:r>
              <a:rPr lang="bg-BG" sz="1200" dirty="0"/>
              <a:t>(при опит за </a:t>
            </a:r>
            <a:r>
              <a:rPr lang="en-US" sz="1200" dirty="0"/>
              <a:t>Log</a:t>
            </a:r>
            <a:r>
              <a:rPr lang="bg-BG" sz="1200" dirty="0"/>
              <a:t>-</a:t>
            </a:r>
            <a:r>
              <a:rPr lang="bg-BG" sz="1200" dirty="0" err="1"/>
              <a:t>ване</a:t>
            </a:r>
            <a:r>
              <a:rPr lang="bg-BG" sz="1200" dirty="0"/>
              <a:t> в новосъздадена База-данни с Потребител: </a:t>
            </a:r>
            <a:r>
              <a:rPr lang="en-US" sz="1200" dirty="0"/>
              <a:t>admin</a:t>
            </a:r>
            <a:r>
              <a:rPr lang="bg-BG" sz="1200" dirty="0"/>
              <a:t>)</a:t>
            </a:r>
          </a:p>
          <a:p>
            <a:pPr marL="268288" indent="-268288">
              <a:buAutoNum type="arabicPeriod"/>
            </a:pPr>
            <a:r>
              <a:rPr lang="en-US" sz="1600" b="1" dirty="0"/>
              <a:t>Web server can</a:t>
            </a:r>
            <a:r>
              <a:rPr lang="ru-RU" sz="1600" b="1" dirty="0"/>
              <a:t>’</a:t>
            </a:r>
            <a:r>
              <a:rPr lang="en-US" sz="1600" b="1" dirty="0"/>
              <a:t>t find MySQL</a:t>
            </a:r>
            <a:r>
              <a:rPr lang="bg-BG" sz="1600" dirty="0"/>
              <a:t> </a:t>
            </a:r>
            <a:r>
              <a:rPr lang="bg-BG" sz="1200" dirty="0"/>
              <a:t>(</a:t>
            </a:r>
            <a:r>
              <a:rPr lang="en-US" sz="1300" dirty="0"/>
              <a:t>hostname</a:t>
            </a:r>
            <a:r>
              <a:rPr lang="bg-BG" sz="1300" dirty="0"/>
              <a:t> на </a:t>
            </a:r>
            <a:r>
              <a:rPr lang="en-US" sz="1300" dirty="0"/>
              <a:t>MySQL server</a:t>
            </a:r>
            <a:r>
              <a:rPr lang="bg-BG" sz="1300" dirty="0"/>
              <a:t>, различно от упоменатото във </a:t>
            </a:r>
            <a:r>
              <a:rPr lang="en-US" sz="1300" dirty="0"/>
              <a:t>wp</a:t>
            </a:r>
            <a:r>
              <a:rPr lang="ru-RU" sz="1300" dirty="0"/>
              <a:t>-</a:t>
            </a:r>
            <a:r>
              <a:rPr lang="en-US" sz="1300" dirty="0"/>
              <a:t>config</a:t>
            </a:r>
            <a:r>
              <a:rPr lang="ru-RU" sz="1300" dirty="0"/>
              <a:t>.</a:t>
            </a:r>
            <a:r>
              <a:rPr lang="en-US" sz="1300" dirty="0"/>
              <a:t>php </a:t>
            </a:r>
            <a:r>
              <a:rPr lang="bg-BG" sz="1300" dirty="0"/>
              <a:t>файла или </a:t>
            </a:r>
            <a:r>
              <a:rPr lang="en-US" sz="1300" dirty="0"/>
              <a:t>Web</a:t>
            </a:r>
            <a:r>
              <a:rPr lang="bg-BG" sz="1300" dirty="0"/>
              <a:t>-сървърът неуспешно търси локална </a:t>
            </a:r>
            <a:r>
              <a:rPr lang="en-US" sz="1300" dirty="0"/>
              <a:t>MySQL </a:t>
            </a:r>
            <a:r>
              <a:rPr lang="bg-BG" sz="1300" dirty="0"/>
              <a:t>конфигурация</a:t>
            </a:r>
            <a:r>
              <a:rPr lang="ru-RU" sz="1300" dirty="0"/>
              <a:t> /</a:t>
            </a:r>
            <a:r>
              <a:rPr lang="en-US" sz="1300" dirty="0"/>
              <a:t>MySQL instance</a:t>
            </a:r>
            <a:r>
              <a:rPr lang="ru-RU" sz="1300" dirty="0"/>
              <a:t>/</a:t>
            </a:r>
            <a:r>
              <a:rPr lang="bg-BG" sz="1300" dirty="0"/>
              <a:t>, към която да отвори </a:t>
            </a:r>
            <a:r>
              <a:rPr lang="bg-BG" sz="1300" dirty="0" err="1"/>
              <a:t>сокет</a:t>
            </a:r>
            <a:r>
              <a:rPr lang="bg-BG" sz="1300" dirty="0"/>
              <a:t> връзка /</a:t>
            </a:r>
            <a:r>
              <a:rPr lang="en-US" sz="1300" dirty="0"/>
              <a:t>socket connection</a:t>
            </a:r>
            <a:r>
              <a:rPr lang="bg-BG" sz="1300" dirty="0"/>
              <a:t>/</a:t>
            </a:r>
            <a:r>
              <a:rPr lang="bg-BG" sz="1200" dirty="0"/>
              <a:t>)</a:t>
            </a:r>
          </a:p>
          <a:p>
            <a:pPr marL="268288" indent="-268288">
              <a:buAutoNum type="arabicPeriod"/>
            </a:pPr>
            <a:r>
              <a:rPr lang="en-US" sz="1600" b="1" dirty="0"/>
              <a:t>Web finds MySQL but can</a:t>
            </a:r>
            <a:r>
              <a:rPr lang="ru-RU" sz="1600" b="1" dirty="0"/>
              <a:t>’</a:t>
            </a:r>
            <a:r>
              <a:rPr lang="en-US" sz="1600" b="1" dirty="0"/>
              <a:t>t log in</a:t>
            </a:r>
            <a:r>
              <a:rPr lang="bg-BG" sz="1800" dirty="0"/>
              <a:t> </a:t>
            </a:r>
            <a:r>
              <a:rPr lang="bg-BG" sz="1200" dirty="0"/>
              <a:t>(</a:t>
            </a:r>
            <a:r>
              <a:rPr lang="en-US" sz="1200" dirty="0"/>
              <a:t>MySQL Username </a:t>
            </a:r>
            <a:r>
              <a:rPr lang="bg-BG" sz="1200" dirty="0"/>
              <a:t>и/или </a:t>
            </a:r>
            <a:r>
              <a:rPr lang="en-US" sz="1200" dirty="0"/>
              <a:t>Password </a:t>
            </a:r>
            <a:r>
              <a:rPr lang="bg-BG" sz="1200" dirty="0"/>
              <a:t>са сбъркани</a:t>
            </a:r>
            <a:r>
              <a:rPr lang="en-US" sz="1200" dirty="0"/>
              <a:t>; </a:t>
            </a:r>
            <a:r>
              <a:rPr lang="bg-BG" sz="1200" dirty="0"/>
              <a:t>възможен </a:t>
            </a:r>
            <a:r>
              <a:rPr lang="en-US" sz="1200" dirty="0"/>
              <a:t>password authentication </a:t>
            </a:r>
            <a:r>
              <a:rPr lang="bg-BG" sz="1200" dirty="0"/>
              <a:t>проблем при </a:t>
            </a:r>
            <a:r>
              <a:rPr lang="en-US" sz="1200" dirty="0"/>
              <a:t>PHP</a:t>
            </a:r>
            <a:r>
              <a:rPr lang="bg-BG" sz="1200" dirty="0"/>
              <a:t>-приложенията на някои </a:t>
            </a:r>
            <a:r>
              <a:rPr lang="en-US" sz="1200" dirty="0"/>
              <a:t>Web</a:t>
            </a:r>
            <a:r>
              <a:rPr lang="bg-BG" sz="1200" dirty="0"/>
              <a:t>-сървъри поради поддържана единствено стара </a:t>
            </a:r>
            <a:r>
              <a:rPr lang="en-US" sz="1200" dirty="0"/>
              <a:t>MySQL</a:t>
            </a:r>
            <a:r>
              <a:rPr lang="ru-RU" sz="1200" dirty="0"/>
              <a:t> 4.0 </a:t>
            </a:r>
            <a:r>
              <a:rPr lang="bg-BG" sz="1200" dirty="0"/>
              <a:t>схема за </a:t>
            </a:r>
            <a:r>
              <a:rPr lang="bg-BG" sz="1200" dirty="0" err="1"/>
              <a:t>хеширане</a:t>
            </a:r>
            <a:r>
              <a:rPr lang="bg-BG" sz="1200" dirty="0"/>
              <a:t> на Пароли)</a:t>
            </a:r>
            <a:endParaRPr lang="en-US" sz="1200" dirty="0"/>
          </a:p>
          <a:p>
            <a:pPr marL="268288" indent="-268288">
              <a:buAutoNum type="arabicPeriod"/>
            </a:pPr>
            <a:r>
              <a:rPr lang="en-US" sz="1600" b="1" dirty="0"/>
              <a:t>WordPress connects to MySQL but can’t select the database</a:t>
            </a:r>
            <a:r>
              <a:rPr lang="en-US" sz="1700" b="1" dirty="0"/>
              <a:t> </a:t>
            </a:r>
            <a:r>
              <a:rPr lang="en-US" sz="1200" dirty="0"/>
              <a:t>(WordPress </a:t>
            </a:r>
            <a:r>
              <a:rPr lang="bg-BG" sz="1200" dirty="0"/>
              <a:t>се свързва с </a:t>
            </a:r>
            <a:r>
              <a:rPr lang="en-US" sz="1200" dirty="0"/>
              <a:t>MySQL, </a:t>
            </a:r>
            <a:r>
              <a:rPr lang="bg-BG" sz="1200" dirty="0"/>
              <a:t>но не комуникира с Базата-данни; </a:t>
            </a:r>
            <a:r>
              <a:rPr lang="en-US" sz="1200" dirty="0"/>
              <a:t>MySQL </a:t>
            </a:r>
            <a:r>
              <a:rPr lang="bg-BG" sz="1200" dirty="0"/>
              <a:t>Базата ни данни не е създадена от правилния Потребител /</a:t>
            </a:r>
            <a:r>
              <a:rPr lang="en-US" sz="1200" dirty="0"/>
              <a:t>database user</a:t>
            </a:r>
            <a:r>
              <a:rPr lang="bg-BG" sz="1200" dirty="0"/>
              <a:t>/ или същият няма правомощия да работи с нея</a:t>
            </a:r>
            <a:r>
              <a:rPr lang="en-US" sz="1200" dirty="0"/>
              <a:t>)</a:t>
            </a:r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F1D21C6F-8736-479B-B7E4-9A91BAFBF7B1}"/>
              </a:ext>
            </a:extLst>
          </p:cNvPr>
          <p:cNvSpPr txBox="1">
            <a:spLocks/>
          </p:cNvSpPr>
          <p:nvPr/>
        </p:nvSpPr>
        <p:spPr>
          <a:xfrm>
            <a:off x="1524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bg-BG" dirty="0"/>
              <a:t>Дата: </a:t>
            </a:r>
            <a:fld id="{4836C8E4-75DA-4013-BBDC-FCE0CEAEFCAB}" type="datetime1">
              <a:rPr lang="bg-BG" smtClean="0"/>
              <a:pPr>
                <a:spcAft>
                  <a:spcPts val="600"/>
                </a:spcAft>
              </a:pPr>
              <a:t>11.7.2019 г.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74656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0EF4FD8C-1509-4573-BBCC-7436D4EB29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1999" y="4038600"/>
            <a:ext cx="4279392" cy="282854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0037FE1-E7B5-45D9-B223-502787E0AE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1" y="4038600"/>
            <a:ext cx="4212527" cy="27843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10C1C29-04BF-4595-B5A1-6A5EA4D6147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12881"/>
            <a:ext cx="8589034" cy="469260"/>
          </a:xfrm>
          <a:prstGeom prst="rect">
            <a:avLst/>
          </a:prstGeom>
        </p:spPr>
      </p:pic>
      <p:pic>
        <p:nvPicPr>
          <p:cNvPr id="10" name="Content Placeholder 5">
            <a:extLst>
              <a:ext uri="{FF2B5EF4-FFF2-40B4-BE49-F238E27FC236}">
                <a16:creationId xmlns:a16="http://schemas.microsoft.com/office/drawing/2014/main" id="{14DC8724-99B5-4681-8592-80439B600D9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879" y="6096001"/>
            <a:ext cx="9169879" cy="762000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E7217B07-FA88-48BB-8D51-A0D79522573F}"/>
              </a:ext>
            </a:extLst>
          </p:cNvPr>
          <p:cNvSpPr txBox="1">
            <a:spLocks/>
          </p:cNvSpPr>
          <p:nvPr/>
        </p:nvSpPr>
        <p:spPr>
          <a:xfrm>
            <a:off x="68580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dirty="0"/>
              <a:t>Стр. </a:t>
            </a:r>
            <a:fld id="{71734E5D-357F-4193-8BCE-89C0C4C454A4}" type="slidenum">
              <a:rPr lang="en-US" smtClean="0"/>
              <a:pPr/>
              <a:t>19</a:t>
            </a:fld>
            <a:r>
              <a:rPr lang="bg-BG" dirty="0"/>
              <a:t> от 33</a:t>
            </a:r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9F40009D-8745-474D-9F7C-CD77FB0179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304800"/>
            <a:ext cx="3886200" cy="384660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>
            <a:normAutofit fontScale="90000"/>
          </a:bodyPr>
          <a:lstStyle/>
          <a:p>
            <a:r>
              <a:rPr lang="bg-BG" sz="2300" dirty="0">
                <a:solidFill>
                  <a:srgbClr val="FF3300"/>
                </a:solidFill>
              </a:rPr>
              <a:t>Заключителни</a:t>
            </a:r>
            <a:r>
              <a:rPr lang="bg-BG" sz="2300" dirty="0">
                <a:solidFill>
                  <a:srgbClr val="0000FF"/>
                </a:solidFill>
              </a:rPr>
              <a:t> процедури</a:t>
            </a:r>
            <a:endParaRPr lang="en-US" sz="2300" dirty="0">
              <a:solidFill>
                <a:srgbClr val="FF3300"/>
              </a:solidFill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14BDBFC2-8D13-4E18-ADA1-681D2F8B2F61}"/>
              </a:ext>
            </a:extLst>
          </p:cNvPr>
          <p:cNvSpPr txBox="1">
            <a:spLocks/>
          </p:cNvSpPr>
          <p:nvPr/>
        </p:nvSpPr>
        <p:spPr>
          <a:xfrm>
            <a:off x="304799" y="685800"/>
            <a:ext cx="4226573" cy="5715000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bg-BG" sz="1800" b="1" u="sng" dirty="0">
                <a:solidFill>
                  <a:srgbClr val="0000FF"/>
                </a:solidFill>
              </a:rPr>
              <a:t>Първоначално </a:t>
            </a:r>
            <a:r>
              <a:rPr lang="bg-BG" sz="1800" b="1" u="sng" dirty="0" err="1">
                <a:solidFill>
                  <a:srgbClr val="FF3300"/>
                </a:solidFill>
              </a:rPr>
              <a:t>Админстриране</a:t>
            </a:r>
            <a:r>
              <a:rPr lang="en-US" sz="1600" u="sng" dirty="0">
                <a:solidFill>
                  <a:srgbClr val="0000FF"/>
                </a:solidFill>
              </a:rPr>
              <a:t>:</a:t>
            </a:r>
            <a:endParaRPr lang="bg-BG" sz="1200" dirty="0"/>
          </a:p>
          <a:p>
            <a:pPr marL="268288" indent="-268288">
              <a:buAutoNum type="arabicPeriod"/>
            </a:pPr>
            <a:r>
              <a:rPr lang="en-US" sz="1600" dirty="0"/>
              <a:t>Log-</a:t>
            </a:r>
            <a:r>
              <a:rPr lang="bg-BG" sz="1600" dirty="0" err="1"/>
              <a:t>ваме</a:t>
            </a:r>
            <a:r>
              <a:rPr lang="bg-BG" sz="1600" dirty="0"/>
              <a:t> се с Потребителските Данни, Указани при Инсталирането на </a:t>
            </a:r>
            <a:r>
              <a:rPr lang="en-US" sz="1600" dirty="0"/>
              <a:t>WordPress</a:t>
            </a:r>
            <a:r>
              <a:rPr lang="bg-BG" sz="1600" dirty="0"/>
              <a:t> и преминаваме към Контролния екран </a:t>
            </a:r>
            <a:r>
              <a:rPr lang="en-US" sz="1600" dirty="0"/>
              <a:t>(Dashboard) </a:t>
            </a:r>
            <a:r>
              <a:rPr lang="bg-BG" sz="1600" dirty="0"/>
              <a:t>на </a:t>
            </a:r>
            <a:r>
              <a:rPr lang="en-US" sz="1600" dirty="0"/>
              <a:t>WordPress.</a:t>
            </a:r>
            <a:endParaRPr lang="bg-BG" sz="1600" dirty="0"/>
          </a:p>
          <a:p>
            <a:pPr marL="268288" indent="-268288">
              <a:buAutoNum type="arabicPeriod"/>
            </a:pPr>
            <a:r>
              <a:rPr lang="bg-BG" sz="1600" dirty="0"/>
              <a:t>С наличния Бутон </a:t>
            </a:r>
            <a:r>
              <a:rPr lang="en-US" sz="1600" dirty="0"/>
              <a:t>“Update”</a:t>
            </a:r>
            <a:r>
              <a:rPr lang="bg-BG" sz="1600" dirty="0"/>
              <a:t>, правим евентуален </a:t>
            </a:r>
            <a:r>
              <a:rPr lang="en-US" sz="1600" dirty="0"/>
              <a:t>Upgrade</a:t>
            </a:r>
            <a:r>
              <a:rPr lang="bg-BG" sz="1600" dirty="0"/>
              <a:t> </a:t>
            </a:r>
            <a:r>
              <a:rPr lang="en-US" sz="1600" dirty="0"/>
              <a:t>ad hoc </a:t>
            </a:r>
            <a:r>
              <a:rPr lang="bg-BG" sz="1600" dirty="0"/>
              <a:t>към текущо последна Версия.</a:t>
            </a:r>
            <a:endParaRPr lang="en-US" sz="1600" dirty="0"/>
          </a:p>
          <a:p>
            <a:pPr marL="268288" indent="-268288">
              <a:buAutoNum type="arabicPeriod"/>
            </a:pPr>
            <a:r>
              <a:rPr lang="bg-BG" sz="1600" dirty="0"/>
              <a:t>Можем да правим ПРОМЕНИ в Име на Базата-данни и/или Име на потребител на </a:t>
            </a:r>
            <a:r>
              <a:rPr lang="en-US" sz="1600" dirty="0"/>
              <a:t>MySQL </a:t>
            </a:r>
            <a:r>
              <a:rPr lang="bg-BG" sz="1600" dirty="0"/>
              <a:t>Базата-данни; при Пълен контрол над </a:t>
            </a:r>
            <a:r>
              <a:rPr lang="en-US" sz="1600" dirty="0"/>
              <a:t>Web- </a:t>
            </a:r>
            <a:r>
              <a:rPr lang="bg-BG" sz="1600" dirty="0"/>
              <a:t>и </a:t>
            </a:r>
            <a:r>
              <a:rPr lang="en-US" sz="1600" dirty="0"/>
              <a:t>Database Server-</a:t>
            </a:r>
            <a:r>
              <a:rPr lang="bg-BG" sz="1600" dirty="0" err="1"/>
              <a:t>ите</a:t>
            </a:r>
            <a:r>
              <a:rPr lang="bg-BG" sz="1600" dirty="0"/>
              <a:t>, достатъчно е да променим Указаното на: 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root</a:t>
            </a:r>
            <a:r>
              <a:rPr lang="ru-RU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localhost</a:t>
            </a:r>
            <a:r>
              <a:rPr lang="bg-BG" sz="1600" dirty="0"/>
              <a:t>.</a:t>
            </a:r>
          </a:p>
          <a:p>
            <a:pPr marL="268288" indent="-268288">
              <a:buAutoNum type="arabicPeriod"/>
            </a:pPr>
            <a:r>
              <a:rPr lang="bg-BG" sz="1600" dirty="0"/>
              <a:t>В Конфигурационния файл са Указани и: </a:t>
            </a:r>
            <a:r>
              <a:rPr lang="en-US" sz="1600" dirty="0"/>
              <a:t>Security Keys </a:t>
            </a:r>
            <a:r>
              <a:rPr lang="bg-BG" sz="1600" dirty="0"/>
              <a:t>за </a:t>
            </a:r>
            <a:r>
              <a:rPr lang="en-US" sz="1600" dirty="0"/>
              <a:t>Browser Cookie-</a:t>
            </a:r>
            <a:r>
              <a:rPr lang="bg-BG" sz="1600" dirty="0"/>
              <a:t>тата.</a:t>
            </a:r>
          </a:p>
          <a:p>
            <a:pPr marL="268288" indent="-268288">
              <a:buAutoNum type="arabicPeriod"/>
            </a:pPr>
            <a:r>
              <a:rPr lang="bg-BG" sz="1600" dirty="0"/>
              <a:t>Промените във </a:t>
            </a:r>
            <a:r>
              <a:rPr lang="en-US" sz="1500" dirty="0"/>
              <a:t>wp</a:t>
            </a:r>
            <a:r>
              <a:rPr lang="ru-RU" sz="1500" dirty="0"/>
              <a:t>-</a:t>
            </a:r>
            <a:r>
              <a:rPr lang="en-US" sz="1500" dirty="0"/>
              <a:t>config</a:t>
            </a:r>
            <a:r>
              <a:rPr lang="ru-RU" sz="1500" dirty="0"/>
              <a:t>.</a:t>
            </a:r>
            <a:r>
              <a:rPr lang="en-US" sz="1500" dirty="0"/>
              <a:t>php</a:t>
            </a:r>
            <a:r>
              <a:rPr lang="bg-BG" sz="1600" dirty="0"/>
              <a:t>, влизат в сила НЕЗАБАВНО.</a:t>
            </a:r>
          </a:p>
          <a:p>
            <a:pPr marL="268288" indent="-268288">
              <a:buAutoNum type="arabicPeriod"/>
            </a:pPr>
            <a:r>
              <a:rPr lang="bg-BG" sz="1600" dirty="0"/>
              <a:t>В „Настройки“ (</a:t>
            </a:r>
            <a:r>
              <a:rPr lang="en-US" sz="1600" dirty="0"/>
              <a:t>Settings</a:t>
            </a:r>
            <a:r>
              <a:rPr lang="bg-BG" sz="1600" dirty="0"/>
              <a:t>)</a:t>
            </a:r>
            <a:r>
              <a:rPr lang="en-US" sz="1600" dirty="0"/>
              <a:t> </a:t>
            </a:r>
            <a:r>
              <a:rPr lang="bg-BG" sz="1600" dirty="0"/>
              <a:t>На Контролния екран (</a:t>
            </a:r>
            <a:r>
              <a:rPr lang="en-US" sz="1600" dirty="0"/>
              <a:t>Dashboard</a:t>
            </a:r>
            <a:r>
              <a:rPr lang="bg-BG" sz="1600" dirty="0"/>
              <a:t>), Установяваме </a:t>
            </a:r>
            <a:r>
              <a:rPr lang="en-US" sz="1600" u="sng" dirty="0">
                <a:hlinkClick r:id="rId6"/>
              </a:rPr>
              <a:t>Permalink</a:t>
            </a:r>
            <a:r>
              <a:rPr lang="bg-BG" sz="1600" dirty="0"/>
              <a:t>-Структурата в съответствие със следваните </a:t>
            </a:r>
            <a:r>
              <a:rPr lang="en-US" sz="1600" dirty="0"/>
              <a:t>Naming Conventions</a:t>
            </a:r>
            <a:r>
              <a:rPr lang="bg-BG" sz="1600" dirty="0"/>
              <a:t> и ИЗЧИТВАМЕ Несъответствия в </a:t>
            </a:r>
            <a:r>
              <a:rPr lang="en-US" sz="1600" dirty="0"/>
              <a:t>Hostnames, Usernames </a:t>
            </a:r>
            <a:r>
              <a:rPr lang="bg-BG" sz="1600" dirty="0"/>
              <a:t>и </a:t>
            </a:r>
            <a:r>
              <a:rPr lang="en-US" sz="1600" dirty="0"/>
              <a:t>Database </a:t>
            </a:r>
            <a:r>
              <a:rPr lang="en-US" sz="1600" dirty="0" err="1"/>
              <a:t>Conficurations</a:t>
            </a:r>
            <a:r>
              <a:rPr lang="bg-BG" sz="1600" dirty="0"/>
              <a:t>.</a:t>
            </a:r>
            <a:endParaRPr lang="en-US" sz="1600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4BF70E53-4433-492E-BD44-6B4C48EC8F03}"/>
              </a:ext>
            </a:extLst>
          </p:cNvPr>
          <p:cNvSpPr txBox="1">
            <a:spLocks/>
          </p:cNvSpPr>
          <p:nvPr/>
        </p:nvSpPr>
        <p:spPr>
          <a:xfrm>
            <a:off x="4572000" y="685800"/>
            <a:ext cx="4267200" cy="5603747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bg-BG" sz="1800" b="1" u="sng" dirty="0">
                <a:solidFill>
                  <a:srgbClr val="0000FF"/>
                </a:solidFill>
              </a:rPr>
              <a:t>Първи </a:t>
            </a:r>
            <a:r>
              <a:rPr lang="en-US" sz="1800" b="1" u="sng" dirty="0">
                <a:solidFill>
                  <a:srgbClr val="FF3300"/>
                </a:solidFill>
              </a:rPr>
              <a:t>Post</a:t>
            </a:r>
            <a:r>
              <a:rPr lang="en-US" sz="1600" u="sng" dirty="0">
                <a:solidFill>
                  <a:srgbClr val="0000FF"/>
                </a:solidFill>
              </a:rPr>
              <a:t>:</a:t>
            </a:r>
            <a:endParaRPr lang="bg-BG" sz="1200" dirty="0"/>
          </a:p>
          <a:p>
            <a:pPr marL="268288" indent="-268288">
              <a:buAutoNum type="arabicPeriod"/>
            </a:pPr>
            <a:r>
              <a:rPr lang="bg-BG" sz="1600" dirty="0"/>
              <a:t>След успешна </a:t>
            </a:r>
            <a:r>
              <a:rPr lang="en-US" sz="1600" dirty="0"/>
              <a:t>WordPress</a:t>
            </a:r>
            <a:r>
              <a:rPr lang="bg-BG" sz="1600" dirty="0"/>
              <a:t>-Инсталация, имаме ВЕЧЕ ПУБЛИКУВАН Първи </a:t>
            </a:r>
            <a:r>
              <a:rPr lang="en-US" sz="1600" dirty="0"/>
              <a:t>Post </a:t>
            </a:r>
            <a:r>
              <a:rPr lang="bg-BG" sz="1600" dirty="0"/>
              <a:t>с Коментар.</a:t>
            </a:r>
          </a:p>
          <a:p>
            <a:pPr marL="268288" indent="-268288">
              <a:buAutoNum type="arabicPeriod"/>
            </a:pPr>
            <a:r>
              <a:rPr lang="bg-BG" sz="1600" dirty="0"/>
              <a:t>Всички Подвижни елементи се местят  В СИНХРОН и съставляват Единно съдържание на нашия Сайт.</a:t>
            </a:r>
          </a:p>
          <a:p>
            <a:pPr marL="268288" indent="-268288">
              <a:buAutoNum type="arabicPeriod"/>
            </a:pPr>
            <a:r>
              <a:rPr lang="bg-BG" sz="1600" dirty="0"/>
              <a:t>На Десния панел на </a:t>
            </a:r>
            <a:r>
              <a:rPr lang="en-US" sz="1600" dirty="0"/>
              <a:t>Dashboard</a:t>
            </a:r>
            <a:r>
              <a:rPr lang="bg-BG" sz="1600" dirty="0"/>
              <a:t>: </a:t>
            </a:r>
            <a:r>
              <a:rPr lang="en-US" sz="1600" dirty="0" err="1"/>
              <a:t>QuickDraft</a:t>
            </a:r>
            <a:r>
              <a:rPr lang="en-US" sz="1600" dirty="0"/>
              <a:t>,</a:t>
            </a:r>
            <a:r>
              <a:rPr lang="bg-BG" sz="1600" dirty="0"/>
              <a:t> въвеждаме Текст за Публикуване или с Избиране на: </a:t>
            </a:r>
            <a:r>
              <a:rPr lang="en-US" sz="1600" dirty="0"/>
              <a:t>Add New</a:t>
            </a:r>
            <a:r>
              <a:rPr lang="bg-BG" sz="1600" dirty="0"/>
              <a:t> („Добавяне на нов“) в </a:t>
            </a:r>
            <a:r>
              <a:rPr lang="en-US" sz="1600" dirty="0"/>
              <a:t>Posts</a:t>
            </a:r>
            <a:r>
              <a:rPr lang="bg-BG" sz="1600" dirty="0"/>
              <a:t> (Постове), Извикваме вградения </a:t>
            </a:r>
            <a:r>
              <a:rPr lang="en-US" sz="1600" dirty="0"/>
              <a:t>WordPress-</a:t>
            </a:r>
            <a:r>
              <a:rPr lang="bg-BG" sz="1600" dirty="0"/>
              <a:t>Редактор.</a:t>
            </a:r>
          </a:p>
          <a:p>
            <a:pPr marL="268288" indent="-268288">
              <a:buAutoNum type="arabicPeriod"/>
            </a:pPr>
            <a:r>
              <a:rPr lang="bg-BG" sz="1600" dirty="0"/>
              <a:t>Можем да ползваме произволен Текстов Редактор и да прехвърлим Текста в </a:t>
            </a:r>
            <a:r>
              <a:rPr lang="en-US" sz="1600" dirty="0"/>
              <a:t>Quick Draft </a:t>
            </a:r>
            <a:r>
              <a:rPr lang="bg-BG" sz="1600" dirty="0"/>
              <a:t>Текстовото поле.</a:t>
            </a:r>
          </a:p>
          <a:p>
            <a:pPr marL="268288" indent="-268288">
              <a:buAutoNum type="arabicPeriod"/>
            </a:pPr>
            <a:r>
              <a:rPr lang="bg-BG" sz="1600" dirty="0"/>
              <a:t>Следва да имаме предвид, че </a:t>
            </a:r>
            <a:r>
              <a:rPr lang="en-US" sz="1600" dirty="0">
                <a:hlinkClick r:id="rId7"/>
              </a:rPr>
              <a:t>WYSYIWIG</a:t>
            </a:r>
            <a:r>
              <a:rPr lang="bg-BG" sz="1600" dirty="0"/>
              <a:t> Редакторите (като: </a:t>
            </a:r>
            <a:r>
              <a:rPr lang="en-US" sz="1600" dirty="0"/>
              <a:t>MS Word </a:t>
            </a:r>
            <a:r>
              <a:rPr lang="bg-BG" sz="1600" dirty="0"/>
              <a:t>или </a:t>
            </a:r>
            <a:r>
              <a:rPr lang="en-US" sz="1600" dirty="0"/>
              <a:t>OpenOffice</a:t>
            </a:r>
            <a:r>
              <a:rPr lang="bg-BG" sz="1600" dirty="0"/>
              <a:t>), пренасят </a:t>
            </a:r>
            <a:r>
              <a:rPr lang="en-US" sz="1600" dirty="0"/>
              <a:t>HTML </a:t>
            </a:r>
            <a:r>
              <a:rPr lang="bg-BG" sz="1600" dirty="0"/>
              <a:t>във </a:t>
            </a:r>
            <a:r>
              <a:rPr lang="en-US" sz="1700" dirty="0"/>
              <a:t>WordPress HTML composition</a:t>
            </a:r>
            <a:r>
              <a:rPr lang="bg-BG" sz="1600" dirty="0"/>
              <a:t>-Прозореца с ДОПЪЛНИТЕЛНА Информация за </a:t>
            </a:r>
            <a:r>
              <a:rPr lang="en-US" sz="1600" dirty="0"/>
              <a:t>Tag</a:t>
            </a:r>
            <a:r>
              <a:rPr lang="bg-BG" sz="1600" dirty="0"/>
              <a:t>-</a:t>
            </a:r>
            <a:r>
              <a:rPr lang="bg-BG" sz="1600" dirty="0" err="1"/>
              <a:t>ове</a:t>
            </a:r>
            <a:r>
              <a:rPr lang="bg-BG" sz="1600" dirty="0"/>
              <a:t> и </a:t>
            </a:r>
            <a:r>
              <a:rPr lang="en-US" sz="1600" dirty="0"/>
              <a:t>Style</a:t>
            </a:r>
            <a:r>
              <a:rPr lang="bg-BG" sz="1600" dirty="0"/>
              <a:t>-</a:t>
            </a:r>
            <a:r>
              <a:rPr lang="bg-BG" sz="1600" dirty="0" err="1"/>
              <a:t>ове</a:t>
            </a:r>
            <a:r>
              <a:rPr lang="bg-BG" sz="1600" dirty="0"/>
              <a:t>.</a:t>
            </a:r>
          </a:p>
          <a:p>
            <a:pPr marL="268288" indent="-268288">
              <a:buAutoNum type="arabicPeriod"/>
            </a:pPr>
            <a:r>
              <a:rPr lang="bg-BG" sz="1600" dirty="0"/>
              <a:t>Подходящи са Редактори, ползващи: </a:t>
            </a:r>
            <a:r>
              <a:rPr lang="en-US" sz="1600" dirty="0"/>
              <a:t>Atom Publishing Protocol </a:t>
            </a:r>
            <a:r>
              <a:rPr lang="bg-BG" sz="1600" dirty="0"/>
              <a:t>или</a:t>
            </a:r>
            <a:r>
              <a:rPr lang="en-US" sz="1600" dirty="0"/>
              <a:t> XML‐RPC</a:t>
            </a:r>
            <a:r>
              <a:rPr lang="bg-BG" sz="1600" dirty="0"/>
              <a:t>.</a:t>
            </a:r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0B9834A7-5B6E-487C-982F-54BD5392BBB6}"/>
              </a:ext>
            </a:extLst>
          </p:cNvPr>
          <p:cNvSpPr txBox="1">
            <a:spLocks/>
          </p:cNvSpPr>
          <p:nvPr/>
        </p:nvSpPr>
        <p:spPr>
          <a:xfrm>
            <a:off x="1524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bg-BG" dirty="0"/>
              <a:t>Дата: </a:t>
            </a:r>
            <a:fld id="{4836C8E4-75DA-4013-BBDC-FCE0CEAEFCAB}" type="datetime1">
              <a:rPr lang="bg-BG" smtClean="0"/>
              <a:pPr>
                <a:spcAft>
                  <a:spcPts val="600"/>
                </a:spcAft>
              </a:pPr>
              <a:t>11.7.2019 г.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68423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49FB8961-15D5-4AD1-918A-51A3E1541F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4210" y="3429000"/>
            <a:ext cx="2129790" cy="2731865"/>
          </a:xfrm>
          <a:prstGeom prst="rect">
            <a:avLst/>
          </a:prstGeom>
        </p:spPr>
      </p:pic>
      <p:pic>
        <p:nvPicPr>
          <p:cNvPr id="2" name="Picture 1">
            <a:hlinkClick r:id="rId4"/>
            <a:extLst>
              <a:ext uri="{FF2B5EF4-FFF2-40B4-BE49-F238E27FC236}">
                <a16:creationId xmlns:a16="http://schemas.microsoft.com/office/drawing/2014/main" id="{FB31FD11-B97C-4592-977F-5EF77DDF8C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101018"/>
            <a:ext cx="2753773" cy="1756982"/>
          </a:xfrm>
          <a:prstGeom prst="rect">
            <a:avLst/>
          </a:prstGeom>
        </p:spPr>
      </p:pic>
      <p:pic>
        <p:nvPicPr>
          <p:cNvPr id="4" name="Picture 3">
            <a:hlinkClick r:id="rId6"/>
            <a:extLst>
              <a:ext uri="{FF2B5EF4-FFF2-40B4-BE49-F238E27FC236}">
                <a16:creationId xmlns:a16="http://schemas.microsoft.com/office/drawing/2014/main" id="{D3B901F2-B266-4432-BA30-8FD16295E4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35828" y="626459"/>
            <a:ext cx="4345972" cy="5545741"/>
          </a:xfrm>
          <a:prstGeom prst="rect">
            <a:avLst/>
          </a:prstGeom>
        </p:spPr>
      </p:pic>
      <p:pic>
        <p:nvPicPr>
          <p:cNvPr id="7" name="Picture 3">
            <a:extLst>
              <a:ext uri="{FF2B5EF4-FFF2-40B4-BE49-F238E27FC236}">
                <a16:creationId xmlns:a16="http://schemas.microsoft.com/office/drawing/2014/main" id="{28DF426A-1F85-49B7-9E0A-6B15DA162D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02201"/>
            <a:ext cx="8534400" cy="5073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Content Placeholder 5">
            <a:extLst>
              <a:ext uri="{FF2B5EF4-FFF2-40B4-BE49-F238E27FC236}">
                <a16:creationId xmlns:a16="http://schemas.microsoft.com/office/drawing/2014/main" id="{B39127C9-9413-4A5B-856B-3FED67DBC282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96000"/>
            <a:ext cx="9144000" cy="762000"/>
          </a:xfrm>
          <a:prstGeom prst="rect">
            <a:avLst/>
          </a:prstGeom>
        </p:spPr>
      </p:pic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E1D97812-B6C1-4BD1-86E2-99F300CE4DFF}"/>
              </a:ext>
            </a:extLst>
          </p:cNvPr>
          <p:cNvSpPr txBox="1">
            <a:spLocks/>
          </p:cNvSpPr>
          <p:nvPr/>
        </p:nvSpPr>
        <p:spPr>
          <a:xfrm>
            <a:off x="1524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bg-BG" dirty="0"/>
              <a:t>Дата: </a:t>
            </a:r>
            <a:fld id="{4836C8E4-75DA-4013-BBDC-FCE0CEAEFCAB}" type="datetime1">
              <a:rPr lang="bg-BG" smtClean="0"/>
              <a:pPr>
                <a:spcAft>
                  <a:spcPts val="600"/>
                </a:spcAft>
              </a:pPr>
              <a:t>11.7.2019 г.</a:t>
            </a:fld>
            <a:endParaRPr lang="en-US" dirty="0"/>
          </a:p>
        </p:txBody>
      </p: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92520A92-7AB1-4966-BF2E-41BDC451E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58000" y="6477000"/>
            <a:ext cx="2133600" cy="365125"/>
          </a:xfrm>
        </p:spPr>
        <p:txBody>
          <a:bodyPr/>
          <a:lstStyle/>
          <a:p>
            <a:r>
              <a:rPr lang="bg-BG" dirty="0"/>
              <a:t>Стр. </a:t>
            </a:r>
            <a:fld id="{71734E5D-357F-4193-8BCE-89C0C4C454A4}" type="slidenum">
              <a:rPr lang="en-US" smtClean="0"/>
              <a:t>2</a:t>
            </a:fld>
            <a:r>
              <a:rPr lang="bg-BG" dirty="0"/>
              <a:t> от 33</a:t>
            </a: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8B2C402-0114-4A1A-9276-21384114C795}"/>
              </a:ext>
            </a:extLst>
          </p:cNvPr>
          <p:cNvSpPr txBox="1">
            <a:spLocks/>
          </p:cNvSpPr>
          <p:nvPr/>
        </p:nvSpPr>
        <p:spPr>
          <a:xfrm>
            <a:off x="152399" y="102200"/>
            <a:ext cx="6400801" cy="507399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bg-BG" sz="2200" b="1" dirty="0">
                <a:solidFill>
                  <a:srgbClr val="FF0000"/>
                </a:solidFill>
                <a:hlinkClick r:id="rId10"/>
              </a:rPr>
              <a:t>ПРИМЕР</a:t>
            </a:r>
            <a:r>
              <a:rPr lang="bg-BG" sz="2200" b="1" dirty="0">
                <a:solidFill>
                  <a:srgbClr val="FF0000"/>
                </a:solidFill>
              </a:rPr>
              <a:t> Какво МОЖЕМ </a:t>
            </a:r>
            <a:r>
              <a:rPr lang="bg-BG" sz="2200" b="1" dirty="0"/>
              <a:t>да постигнем </a:t>
            </a:r>
            <a:r>
              <a:rPr lang="bg-BG" sz="2200" b="1" dirty="0">
                <a:solidFill>
                  <a:srgbClr val="0000FF"/>
                </a:solidFill>
              </a:rPr>
              <a:t>с </a:t>
            </a:r>
            <a:r>
              <a:rPr lang="en-US" sz="2200" b="1" dirty="0">
                <a:solidFill>
                  <a:srgbClr val="FF0000"/>
                </a:solidFill>
                <a:hlinkClick r:id="rId10"/>
              </a:rPr>
              <a:t>WordPress</a:t>
            </a:r>
            <a:endParaRPr lang="en-US" sz="2200" dirty="0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2466CF-3105-4F44-A440-50E31AF2881B}"/>
              </a:ext>
            </a:extLst>
          </p:cNvPr>
          <p:cNvSpPr txBox="1"/>
          <p:nvPr/>
        </p:nvSpPr>
        <p:spPr>
          <a:xfrm>
            <a:off x="396514" y="609600"/>
            <a:ext cx="746486" cy="369332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bg-BG" dirty="0">
                <a:solidFill>
                  <a:srgbClr val="FF3300"/>
                </a:solidFill>
              </a:rPr>
              <a:t>Цели:</a:t>
            </a:r>
            <a:endParaRPr lang="en-US" dirty="0">
              <a:solidFill>
                <a:srgbClr val="FF33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52F0A43-A3D7-4500-AE5C-A73E3C9FFFC3}"/>
              </a:ext>
            </a:extLst>
          </p:cNvPr>
          <p:cNvSpPr txBox="1"/>
          <p:nvPr/>
        </p:nvSpPr>
        <p:spPr>
          <a:xfrm>
            <a:off x="228600" y="905470"/>
            <a:ext cx="2267800" cy="1200329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bg-BG" sz="1200" dirty="0"/>
              <a:t>КОМУНИКАЦИЯ по Мрежата </a:t>
            </a:r>
          </a:p>
          <a:p>
            <a:r>
              <a:rPr lang="bg-BG" sz="1200" dirty="0"/>
              <a:t>     В РЕАЛНО Време: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bg-BG" sz="1200" dirty="0"/>
              <a:t>СЪЗДАВАНЕ на Сайт с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bg-BG" sz="1200" dirty="0" err="1"/>
              <a:t>Актуалини</a:t>
            </a:r>
            <a:r>
              <a:rPr lang="bg-BG" sz="1200" dirty="0"/>
              <a:t> Данни/</a:t>
            </a:r>
            <a:r>
              <a:rPr lang="bg-BG" sz="1200" dirty="0" err="1"/>
              <a:t>Номенла</a:t>
            </a:r>
            <a:r>
              <a:rPr lang="bg-BG" sz="1200" dirty="0"/>
              <a:t>-</a:t>
            </a:r>
          </a:p>
          <a:p>
            <a:r>
              <a:rPr lang="bg-BG" sz="1200" dirty="0"/>
              <a:t>     тури, ПОДДЪРЖАНИ от </a:t>
            </a:r>
            <a:r>
              <a:rPr lang="bg-BG" sz="1200" dirty="0" err="1"/>
              <a:t>Съот</a:t>
            </a:r>
            <a:r>
              <a:rPr lang="bg-BG" sz="1200" dirty="0"/>
              <a:t>-</a:t>
            </a:r>
          </a:p>
          <a:p>
            <a:r>
              <a:rPr lang="bg-BG" sz="1200" dirty="0"/>
              <a:t>     </a:t>
            </a:r>
            <a:r>
              <a:rPr lang="bg-BG" sz="1200" dirty="0" err="1"/>
              <a:t>ветен</a:t>
            </a:r>
            <a:r>
              <a:rPr lang="bg-BG" sz="1200" dirty="0"/>
              <a:t>/-ни Специалист/-и.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6D96F8D-29AA-464A-8FFF-CF3B371BC8EC}"/>
              </a:ext>
            </a:extLst>
          </p:cNvPr>
          <p:cNvSpPr txBox="1"/>
          <p:nvPr/>
        </p:nvSpPr>
        <p:spPr>
          <a:xfrm>
            <a:off x="228600" y="2096869"/>
            <a:ext cx="2195666" cy="646331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bg-BG" sz="1200" dirty="0"/>
              <a:t>СТАНДАРТИЗИРАН, </a:t>
            </a:r>
            <a:r>
              <a:rPr lang="en-US" sz="1200" dirty="0"/>
              <a:t>User-</a:t>
            </a:r>
          </a:p>
          <a:p>
            <a:r>
              <a:rPr lang="bg-BG" sz="1200" dirty="0"/>
              <a:t>     </a:t>
            </a:r>
            <a:r>
              <a:rPr lang="en-US" sz="1200" dirty="0"/>
              <a:t>Friendly </a:t>
            </a:r>
            <a:r>
              <a:rPr lang="bg-BG" sz="1200" dirty="0"/>
              <a:t>Интерфейс; удобен</a:t>
            </a:r>
          </a:p>
          <a:p>
            <a:r>
              <a:rPr lang="bg-BG" sz="1200" dirty="0"/>
              <a:t>     за Поддръжка.</a:t>
            </a:r>
            <a:endParaRPr lang="en-US" sz="12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AA0ABBB-E47A-4260-9755-35B2E63010F7}"/>
              </a:ext>
            </a:extLst>
          </p:cNvPr>
          <p:cNvSpPr txBox="1"/>
          <p:nvPr/>
        </p:nvSpPr>
        <p:spPr>
          <a:xfrm>
            <a:off x="241325" y="2743200"/>
            <a:ext cx="2321020" cy="1384995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bg-BG" sz="1200" dirty="0"/>
              <a:t>ВЪЗМОЖНОСТ всеки </a:t>
            </a:r>
          </a:p>
          <a:p>
            <a:r>
              <a:rPr lang="bg-BG" sz="1200" dirty="0"/>
              <a:t>     Специалист в КОНКРЕТНА </a:t>
            </a:r>
          </a:p>
          <a:p>
            <a:r>
              <a:rPr lang="bg-BG" sz="1200" dirty="0"/>
              <a:t>     Област, да може, в рамките </a:t>
            </a:r>
          </a:p>
          <a:p>
            <a:r>
              <a:rPr lang="bg-BG" sz="1200" dirty="0"/>
              <a:t>     на своите ПРАВОМОЩИЯ, </a:t>
            </a:r>
          </a:p>
          <a:p>
            <a:r>
              <a:rPr lang="bg-BG" sz="1200" dirty="0"/>
              <a:t>     САМОСТОЯТЕЛНО да </a:t>
            </a:r>
          </a:p>
          <a:p>
            <a:r>
              <a:rPr lang="bg-BG" sz="1200" dirty="0"/>
              <a:t>     Поддържа СЪОТВЕТНИ </a:t>
            </a:r>
          </a:p>
          <a:p>
            <a:r>
              <a:rPr lang="bg-BG" sz="1200" dirty="0"/>
              <a:t>     Позиции, Номенклатури и пр.</a:t>
            </a:r>
            <a:endParaRPr lang="en-US" sz="12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A9848D4-C09E-4517-AF30-C6C4D73B2C66}"/>
              </a:ext>
            </a:extLst>
          </p:cNvPr>
          <p:cNvSpPr txBox="1"/>
          <p:nvPr/>
        </p:nvSpPr>
        <p:spPr>
          <a:xfrm>
            <a:off x="6934200" y="609600"/>
            <a:ext cx="1728422" cy="369332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bg-BG" dirty="0">
                <a:solidFill>
                  <a:srgbClr val="FF3300"/>
                </a:solidFill>
              </a:rPr>
              <a:t>Какво печелим:</a:t>
            </a:r>
            <a:endParaRPr lang="en-US" dirty="0">
              <a:solidFill>
                <a:srgbClr val="FF33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D4BEC35-6415-46B0-8F7F-01CF2BB2A6DF}"/>
              </a:ext>
            </a:extLst>
          </p:cNvPr>
          <p:cNvSpPr txBox="1"/>
          <p:nvPr/>
        </p:nvSpPr>
        <p:spPr>
          <a:xfrm>
            <a:off x="6781800" y="905470"/>
            <a:ext cx="2268891" cy="1015663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bg-BG" sz="1200" b="1" dirty="0"/>
              <a:t>*</a:t>
            </a:r>
            <a:r>
              <a:rPr lang="bg-BG" sz="1200" dirty="0"/>
              <a:t>Система за КОМУНИКАЦИЯ </a:t>
            </a:r>
          </a:p>
          <a:p>
            <a:r>
              <a:rPr lang="bg-BG" sz="1200" dirty="0"/>
              <a:t>     с Целевата аудитория,</a:t>
            </a:r>
          </a:p>
          <a:p>
            <a:r>
              <a:rPr lang="bg-BG" sz="1200" dirty="0"/>
              <a:t>     Изцяло ИНТЕГРИРАНА с</a:t>
            </a:r>
          </a:p>
          <a:p>
            <a:r>
              <a:rPr lang="bg-BG" sz="1200" dirty="0"/>
              <a:t>     останалите Информационни</a:t>
            </a:r>
          </a:p>
          <a:p>
            <a:r>
              <a:rPr lang="bg-BG" sz="1200" dirty="0"/>
              <a:t>     системи на Дружеството</a:t>
            </a:r>
            <a:endParaRPr lang="en-US" sz="12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63B79F4-EBB9-45FD-8164-A95461532ADC}"/>
              </a:ext>
            </a:extLst>
          </p:cNvPr>
          <p:cNvSpPr txBox="1"/>
          <p:nvPr/>
        </p:nvSpPr>
        <p:spPr>
          <a:xfrm>
            <a:off x="6781800" y="1868269"/>
            <a:ext cx="1918667" cy="646331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bg-BG" sz="1200" dirty="0"/>
              <a:t>От нея</a:t>
            </a:r>
            <a:r>
              <a:rPr lang="bg-BG" sz="1200" b="1" dirty="0"/>
              <a:t>*</a:t>
            </a:r>
            <a:r>
              <a:rPr lang="bg-BG" sz="1200" dirty="0"/>
              <a:t> тръгва и с нея</a:t>
            </a:r>
            <a:r>
              <a:rPr lang="bg-BG" sz="1200" b="1" dirty="0"/>
              <a:t>*</a:t>
            </a:r>
            <a:endParaRPr lang="bg-BG" sz="1200" dirty="0"/>
          </a:p>
          <a:p>
            <a:r>
              <a:rPr lang="bg-BG" sz="1200" dirty="0"/>
              <a:t>     Приключва Стопанската</a:t>
            </a:r>
          </a:p>
          <a:p>
            <a:r>
              <a:rPr lang="bg-BG" sz="1200" dirty="0"/>
              <a:t>     дейност.</a:t>
            </a:r>
            <a:endParaRPr lang="en-US" sz="12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FDD0498-E68D-4EF3-A3DD-B3163091F711}"/>
              </a:ext>
            </a:extLst>
          </p:cNvPr>
          <p:cNvSpPr txBox="1"/>
          <p:nvPr/>
        </p:nvSpPr>
        <p:spPr>
          <a:xfrm>
            <a:off x="6794525" y="2477869"/>
            <a:ext cx="2376613" cy="646331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bg-BG" sz="1200" dirty="0"/>
              <a:t>ПЪЛНОЦЕННА, ЙЕРАРХИЧЕСКА</a:t>
            </a:r>
          </a:p>
          <a:p>
            <a:r>
              <a:rPr lang="bg-BG" sz="1200" dirty="0"/>
              <a:t>     Интеграция с други Системи/</a:t>
            </a:r>
          </a:p>
          <a:p>
            <a:r>
              <a:rPr lang="bg-BG" sz="1200" dirty="0"/>
              <a:t>     Сайтове/Номенклатури.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314482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hlinkClick r:id="rId2"/>
            <a:extLst>
              <a:ext uri="{FF2B5EF4-FFF2-40B4-BE49-F238E27FC236}">
                <a16:creationId xmlns:a16="http://schemas.microsoft.com/office/drawing/2014/main" id="{B436DCB9-2F5F-467B-9C47-78B0F14587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85800"/>
            <a:ext cx="9144000" cy="589673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75569B58-6F32-413A-9030-8557964AF7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2572" y="2895600"/>
            <a:ext cx="2967228" cy="1637633"/>
          </a:xfrm>
          <a:prstGeom prst="rect">
            <a:avLst/>
          </a:prstGeom>
        </p:spPr>
      </p:pic>
      <p:pic>
        <p:nvPicPr>
          <p:cNvPr id="24" name="Picture 23">
            <a:hlinkClick r:id="rId5"/>
            <a:extLst>
              <a:ext uri="{FF2B5EF4-FFF2-40B4-BE49-F238E27FC236}">
                <a16:creationId xmlns:a16="http://schemas.microsoft.com/office/drawing/2014/main" id="{2531EEDB-9547-4E17-A89F-9D81317764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8000" y="2617375"/>
            <a:ext cx="1752600" cy="2782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C446891-3B9A-4DB3-9BB1-9439B41D91A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12881"/>
            <a:ext cx="8589034" cy="469260"/>
          </a:xfrm>
          <a:prstGeom prst="rect">
            <a:avLst/>
          </a:prstGeom>
        </p:spPr>
      </p:pic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8140DCA3-5C8E-41DB-8516-CDFA0D2BC8D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879" y="6096001"/>
            <a:ext cx="9169879" cy="762000"/>
          </a:xfrm>
          <a:prstGeom prst="rect">
            <a:avLst/>
          </a:prstGeom>
        </p:spPr>
      </p:pic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9E0AB6BA-3C99-48A7-9016-DCFE3F95B64B}"/>
              </a:ext>
            </a:extLst>
          </p:cNvPr>
          <p:cNvSpPr txBox="1">
            <a:spLocks/>
          </p:cNvSpPr>
          <p:nvPr/>
        </p:nvSpPr>
        <p:spPr>
          <a:xfrm>
            <a:off x="1524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bg-BG" dirty="0"/>
              <a:t>Дата: </a:t>
            </a:r>
            <a:fld id="{4836C8E4-75DA-4013-BBDC-FCE0CEAEFCAB}" type="datetime1">
              <a:rPr lang="bg-BG" smtClean="0"/>
              <a:pPr>
                <a:spcAft>
                  <a:spcPts val="600"/>
                </a:spcAft>
              </a:pPr>
              <a:t>11.7.2019 г.</a:t>
            </a:fld>
            <a:endParaRPr lang="en-US" dirty="0"/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0914BEAB-F3EC-4AFC-A178-02A6CE207D58}"/>
              </a:ext>
            </a:extLst>
          </p:cNvPr>
          <p:cNvSpPr txBox="1">
            <a:spLocks/>
          </p:cNvSpPr>
          <p:nvPr/>
        </p:nvSpPr>
        <p:spPr>
          <a:xfrm>
            <a:off x="68580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dirty="0"/>
              <a:t>Стр. </a:t>
            </a:r>
            <a:fld id="{71734E5D-357F-4193-8BCE-89C0C4C454A4}" type="slidenum">
              <a:rPr lang="en-US" smtClean="0"/>
              <a:pPr/>
              <a:t>20</a:t>
            </a:fld>
            <a:r>
              <a:rPr lang="bg-BG" dirty="0"/>
              <a:t> от 33</a:t>
            </a:r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3DA6800-5EC0-4743-B170-933124229C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4800600" cy="407503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>
            <a:normAutofit fontScale="90000"/>
          </a:bodyPr>
          <a:lstStyle/>
          <a:p>
            <a:r>
              <a:rPr lang="en-US" sz="2300" b="1" dirty="0">
                <a:solidFill>
                  <a:srgbClr val="0000FF"/>
                </a:solidFill>
              </a:rPr>
              <a:t>G</a:t>
            </a:r>
            <a:r>
              <a:rPr lang="en-US" sz="2300" dirty="0"/>
              <a:t>NU </a:t>
            </a:r>
            <a:r>
              <a:rPr lang="en-US" sz="2300" b="1" dirty="0">
                <a:solidFill>
                  <a:srgbClr val="0000FF"/>
                </a:solidFill>
              </a:rPr>
              <a:t>I</a:t>
            </a:r>
            <a:r>
              <a:rPr lang="en-US" sz="2300" dirty="0"/>
              <a:t>mage </a:t>
            </a:r>
            <a:r>
              <a:rPr lang="en-US" sz="2300" b="1" dirty="0">
                <a:solidFill>
                  <a:srgbClr val="0000FF"/>
                </a:solidFill>
              </a:rPr>
              <a:t>M</a:t>
            </a:r>
            <a:r>
              <a:rPr lang="en-US" sz="2300" dirty="0"/>
              <a:t>anipulation </a:t>
            </a:r>
            <a:r>
              <a:rPr lang="en-US" sz="2300" b="1" dirty="0">
                <a:solidFill>
                  <a:srgbClr val="0000FF"/>
                </a:solidFill>
              </a:rPr>
              <a:t>P</a:t>
            </a:r>
            <a:r>
              <a:rPr lang="en-US" sz="2300" dirty="0"/>
              <a:t>rogram </a:t>
            </a:r>
            <a:r>
              <a:rPr lang="en-US" sz="2300" dirty="0">
                <a:solidFill>
                  <a:srgbClr val="0000FF"/>
                </a:solidFill>
              </a:rPr>
              <a:t>GIMP</a:t>
            </a:r>
            <a:r>
              <a:rPr lang="bg-BG" sz="2300" dirty="0">
                <a:solidFill>
                  <a:srgbClr val="0000FF"/>
                </a:solidFill>
              </a:rPr>
              <a:t> </a:t>
            </a:r>
            <a:r>
              <a:rPr lang="en-US" sz="2300" dirty="0">
                <a:solidFill>
                  <a:srgbClr val="FF3300"/>
                </a:solidFill>
              </a:rPr>
              <a:t>2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FB149DE9-9EBD-4BD4-84A7-2002737A2B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838201"/>
            <a:ext cx="1905000" cy="4075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bg-BG" sz="1600" b="1" u="sng" dirty="0"/>
              <a:t>ПРЕДНАЗНАЧЕНИЯ</a:t>
            </a:r>
            <a:r>
              <a:rPr lang="bg-BG" sz="1600" u="sng" dirty="0"/>
              <a:t>:</a:t>
            </a:r>
            <a:endParaRPr lang="en-US" sz="1600" u="sng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6E1ADFAD-9999-41A0-8207-F3E7B675E606}"/>
              </a:ext>
            </a:extLst>
          </p:cNvPr>
          <p:cNvSpPr txBox="1">
            <a:spLocks/>
          </p:cNvSpPr>
          <p:nvPr/>
        </p:nvSpPr>
        <p:spPr>
          <a:xfrm>
            <a:off x="304800" y="1116496"/>
            <a:ext cx="2743200" cy="76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7800" indent="-177800"/>
            <a:r>
              <a:rPr lang="bg-BG" sz="1200" dirty="0"/>
              <a:t>Фото-РЕТУШИРАНЕ</a:t>
            </a:r>
          </a:p>
          <a:p>
            <a:pPr marL="177800" indent="-177800"/>
            <a:r>
              <a:rPr lang="bg-BG" sz="1200" dirty="0"/>
              <a:t>КОМПОЗИРАНЕ на Изображения</a:t>
            </a:r>
          </a:p>
          <a:p>
            <a:pPr marL="177800" indent="-177800"/>
            <a:r>
              <a:rPr lang="bg-BG" sz="1200" dirty="0"/>
              <a:t>КОНСТРУИРАНЕ на Графики</a:t>
            </a:r>
            <a:endParaRPr lang="en-US" sz="1200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B3EF78EC-12C5-450E-84D7-0F56CD0D58CE}"/>
              </a:ext>
            </a:extLst>
          </p:cNvPr>
          <p:cNvSpPr txBox="1">
            <a:spLocks/>
          </p:cNvSpPr>
          <p:nvPr/>
        </p:nvSpPr>
        <p:spPr>
          <a:xfrm>
            <a:off x="3048000" y="838200"/>
            <a:ext cx="1905000" cy="407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bg-BG" sz="1600" b="1" u="sng" dirty="0"/>
              <a:t>В РОЛЯТА на</a:t>
            </a:r>
            <a:r>
              <a:rPr lang="bg-BG" sz="1600" u="sng" dirty="0"/>
              <a:t>:</a:t>
            </a:r>
            <a:endParaRPr lang="en-US" sz="1600" u="sng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F4E560DB-870E-4397-9625-FF6E89627B0D}"/>
              </a:ext>
            </a:extLst>
          </p:cNvPr>
          <p:cNvSpPr txBox="1">
            <a:spLocks/>
          </p:cNvSpPr>
          <p:nvPr/>
        </p:nvSpPr>
        <p:spPr>
          <a:xfrm>
            <a:off x="3124200" y="1142999"/>
            <a:ext cx="3276600" cy="1524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7800" indent="-177800"/>
            <a:r>
              <a:rPr lang="bg-BG" sz="1200" dirty="0"/>
              <a:t>Просто Графично Приложение</a:t>
            </a:r>
          </a:p>
          <a:p>
            <a:pPr marL="177800" indent="-177800"/>
            <a:r>
              <a:rPr lang="bg-BG" sz="1200" dirty="0"/>
              <a:t>Приложение за ПРОФЕСИОНАЛНО Фото-Ретуширане с </a:t>
            </a:r>
          </a:p>
          <a:p>
            <a:pPr marL="177800" indent="-177800"/>
            <a:r>
              <a:rPr lang="bg-BG" sz="1200" dirty="0"/>
              <a:t>Обработка на Изображения в Сериен мащаб</a:t>
            </a:r>
          </a:p>
          <a:p>
            <a:pPr marL="177800" indent="-177800"/>
            <a:r>
              <a:rPr lang="bg-BG" sz="1200" dirty="0"/>
              <a:t>Конвертиране на Изображения в множество Формати</a:t>
            </a:r>
            <a:endParaRPr lang="en-US" sz="1200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CCEFD34-B4E2-4428-8022-B823F174F8ED}"/>
              </a:ext>
            </a:extLst>
          </p:cNvPr>
          <p:cNvSpPr txBox="1">
            <a:spLocks/>
          </p:cNvSpPr>
          <p:nvPr/>
        </p:nvSpPr>
        <p:spPr>
          <a:xfrm>
            <a:off x="6248400" y="1371600"/>
            <a:ext cx="1905000" cy="407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bg-BG" sz="1600" b="1" u="sng" dirty="0"/>
              <a:t>СПЕЦИФИКИ</a:t>
            </a:r>
            <a:r>
              <a:rPr lang="bg-BG" sz="1600" u="sng" dirty="0"/>
              <a:t>:</a:t>
            </a:r>
            <a:endParaRPr lang="en-US" sz="1600" u="sng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0A7DADFA-5F51-47DC-BBD8-0B139DAF609F}"/>
              </a:ext>
            </a:extLst>
          </p:cNvPr>
          <p:cNvSpPr txBox="1">
            <a:spLocks/>
          </p:cNvSpPr>
          <p:nvPr/>
        </p:nvSpPr>
        <p:spPr>
          <a:xfrm>
            <a:off x="6248400" y="1676401"/>
            <a:ext cx="2819400" cy="12953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7800" indent="-177800"/>
            <a:r>
              <a:rPr lang="bg-BG" sz="1200" dirty="0"/>
              <a:t>МАЩАБИРУЕМОСТ; поддръжка на</a:t>
            </a:r>
            <a:r>
              <a:rPr lang="en-US" sz="1200" dirty="0"/>
              <a:t> </a:t>
            </a:r>
            <a:r>
              <a:rPr lang="bg-BG" sz="1200" dirty="0"/>
              <a:t>всякакви </a:t>
            </a:r>
            <a:r>
              <a:rPr lang="en-US" sz="1200" dirty="0"/>
              <a:t>Plugin</a:t>
            </a:r>
            <a:r>
              <a:rPr lang="bg-BG" sz="1200" dirty="0"/>
              <a:t>-и </a:t>
            </a:r>
            <a:r>
              <a:rPr lang="bg-BG" sz="1200" dirty="0" err="1"/>
              <a:t>и</a:t>
            </a:r>
            <a:r>
              <a:rPr lang="bg-BG" sz="1200" dirty="0"/>
              <a:t> Разширения</a:t>
            </a:r>
          </a:p>
          <a:p>
            <a:pPr marL="177800" indent="-177800"/>
            <a:r>
              <a:rPr lang="en-US" sz="1200" dirty="0"/>
              <a:t>Advanced</a:t>
            </a:r>
            <a:r>
              <a:rPr lang="bg-BG" sz="1200" dirty="0"/>
              <a:t> </a:t>
            </a:r>
            <a:r>
              <a:rPr lang="en-US" sz="1200" dirty="0"/>
              <a:t>Scripting Interface</a:t>
            </a:r>
            <a:r>
              <a:rPr lang="bg-BG" sz="1200" dirty="0"/>
              <a:t>-</a:t>
            </a:r>
            <a:r>
              <a:rPr lang="bg-BG" sz="1200" dirty="0" err="1"/>
              <a:t>ът</a:t>
            </a:r>
            <a:r>
              <a:rPr lang="bg-BG" sz="1200" dirty="0"/>
              <a:t> позволява да Заложим в </a:t>
            </a:r>
            <a:r>
              <a:rPr lang="en-US" sz="1200" dirty="0"/>
              <a:t>Script</a:t>
            </a:r>
            <a:r>
              <a:rPr lang="bg-BG" sz="1200" dirty="0"/>
              <a:t> от най-прости, до най-комплексни Задания по Графична обработка</a:t>
            </a:r>
            <a:endParaRPr lang="en-US" sz="1200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17FE0946-9C16-4017-A753-E507F9AEAAE0}"/>
              </a:ext>
            </a:extLst>
          </p:cNvPr>
          <p:cNvSpPr txBox="1">
            <a:spLocks/>
          </p:cNvSpPr>
          <p:nvPr/>
        </p:nvSpPr>
        <p:spPr>
          <a:xfrm>
            <a:off x="228600" y="1905000"/>
            <a:ext cx="1905000" cy="407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bg-BG" sz="1600" b="1" u="sng" dirty="0"/>
              <a:t>ПРЕДИМСТВА</a:t>
            </a:r>
            <a:r>
              <a:rPr lang="bg-BG" sz="1600" u="sng" dirty="0"/>
              <a:t>:</a:t>
            </a:r>
            <a:endParaRPr lang="en-US" sz="1600" u="sng" dirty="0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9635EA4E-83C3-4000-B812-060A351D15F1}"/>
              </a:ext>
            </a:extLst>
          </p:cNvPr>
          <p:cNvSpPr txBox="1">
            <a:spLocks/>
          </p:cNvSpPr>
          <p:nvPr/>
        </p:nvSpPr>
        <p:spPr>
          <a:xfrm>
            <a:off x="228600" y="2209800"/>
            <a:ext cx="2819400" cy="175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7800" indent="-177800"/>
            <a:r>
              <a:rPr lang="bg-BG" sz="1200" dirty="0"/>
              <a:t>СВОБОДЕН Софтуер</a:t>
            </a:r>
          </a:p>
          <a:p>
            <a:pPr marL="177800" indent="-177800"/>
            <a:r>
              <a:rPr lang="bg-BG" sz="1200" dirty="0"/>
              <a:t>ДОСТЪПЕН от МНОЖЕСТВО Източници</a:t>
            </a:r>
          </a:p>
          <a:p>
            <a:pPr marL="177800" indent="-177800"/>
            <a:r>
              <a:rPr lang="bg-BG" sz="1200" dirty="0"/>
              <a:t>ПОДДЪРЖАН от МНОЖЕСТВО Операционни системи</a:t>
            </a:r>
          </a:p>
          <a:p>
            <a:pPr marL="177800" indent="-177800"/>
            <a:r>
              <a:rPr lang="en-US" sz="1200" u="sng" dirty="0">
                <a:hlinkClick r:id="rId9" tooltip="General Public License (GPL)"/>
              </a:rPr>
              <a:t>[GPL]</a:t>
            </a:r>
            <a:r>
              <a:rPr lang="bg-BG" sz="1200" dirty="0"/>
              <a:t> Предоставя на Ползвателите СВОБОДЕН Достъп/ПРАВО на Промени до/в </a:t>
            </a:r>
            <a:r>
              <a:rPr lang="en-US" sz="1200" dirty="0"/>
              <a:t>Source-</a:t>
            </a:r>
            <a:r>
              <a:rPr lang="bg-BG" sz="1200" dirty="0"/>
              <a:t>Кода</a:t>
            </a:r>
            <a:endParaRPr lang="en-US" sz="1200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23163097-5E4B-41C4-8D0B-D2D76C505452}"/>
              </a:ext>
            </a:extLst>
          </p:cNvPr>
          <p:cNvSpPr txBox="1">
            <a:spLocks/>
          </p:cNvSpPr>
          <p:nvPr/>
        </p:nvSpPr>
        <p:spPr>
          <a:xfrm>
            <a:off x="3048000" y="2590800"/>
            <a:ext cx="1905000" cy="407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b="1" u="sng" dirty="0"/>
              <a:t>GIMP Help system</a:t>
            </a:r>
            <a:r>
              <a:rPr lang="bg-BG" sz="1600" u="sng" dirty="0"/>
              <a:t>:</a:t>
            </a:r>
            <a:endParaRPr lang="en-US" sz="1600" u="sng" dirty="0"/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2E672990-E890-46EB-AAC0-D2BF8F28989E}"/>
              </a:ext>
            </a:extLst>
          </p:cNvPr>
          <p:cNvSpPr txBox="1">
            <a:spLocks/>
          </p:cNvSpPr>
          <p:nvPr/>
        </p:nvSpPr>
        <p:spPr>
          <a:xfrm>
            <a:off x="3124200" y="2895600"/>
            <a:ext cx="2819400" cy="175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7800" indent="-177800"/>
            <a:r>
              <a:rPr lang="bg-BG" sz="1200" dirty="0"/>
              <a:t>СВОБОДЕН Софтуер</a:t>
            </a:r>
          </a:p>
          <a:p>
            <a:pPr marL="177800" indent="-177800"/>
            <a:r>
              <a:rPr lang="bg-BG" sz="1200" dirty="0"/>
              <a:t>ДОСТЪПЕН от МНОЖЕСТВО Източници</a:t>
            </a:r>
          </a:p>
          <a:p>
            <a:pPr marL="177800" indent="-177800"/>
            <a:r>
              <a:rPr lang="bg-BG" sz="1200" dirty="0"/>
              <a:t>ПОДДЪРЖАН от МНОЖЕСТВО Операционни системи</a:t>
            </a:r>
          </a:p>
          <a:p>
            <a:pPr marL="177800" indent="-177800"/>
            <a:r>
              <a:rPr lang="en-US" sz="1200" u="sng" dirty="0">
                <a:hlinkClick r:id="rId9" tooltip="General Public License (GPL)"/>
              </a:rPr>
              <a:t>[GPL]</a:t>
            </a:r>
            <a:r>
              <a:rPr lang="bg-BG" sz="1200" dirty="0"/>
              <a:t> Предоставя на Ползвателите СВОБОДЕН Достъп/ПРАВО на Промени до/в </a:t>
            </a:r>
            <a:r>
              <a:rPr lang="en-US" sz="1200" dirty="0"/>
              <a:t>Source-</a:t>
            </a:r>
            <a:r>
              <a:rPr lang="bg-BG" sz="1200" dirty="0"/>
              <a:t>Кода</a:t>
            </a:r>
            <a:endParaRPr lang="en-US" sz="1200" dirty="0"/>
          </a:p>
        </p:txBody>
      </p:sp>
      <p:pic>
        <p:nvPicPr>
          <p:cNvPr id="3" name="Picture 2">
            <a:hlinkClick r:id="rId10"/>
            <a:extLst>
              <a:ext uri="{FF2B5EF4-FFF2-40B4-BE49-F238E27FC236}">
                <a16:creationId xmlns:a16="http://schemas.microsoft.com/office/drawing/2014/main" id="{41168C98-D5DD-415D-AA40-00ACCD6E4C5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96000" y="2944980"/>
            <a:ext cx="2893957" cy="1931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2864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sky, outdoor&#10;&#10;Description automatically generated">
            <a:extLst>
              <a:ext uri="{FF2B5EF4-FFF2-40B4-BE49-F238E27FC236}">
                <a16:creationId xmlns:a16="http://schemas.microsoft.com/office/drawing/2014/main" id="{FFBE42FA-4F3E-4B0F-9CE2-AD35E8ECC4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365" y="115811"/>
            <a:ext cx="8589035" cy="6589789"/>
          </a:xfrm>
          <a:prstGeom prst="rect">
            <a:avLst/>
          </a:prstGeom>
        </p:spPr>
      </p:pic>
      <p:pic>
        <p:nvPicPr>
          <p:cNvPr id="22" name="Picture 21">
            <a:hlinkClick r:id="rId3"/>
            <a:extLst>
              <a:ext uri="{FF2B5EF4-FFF2-40B4-BE49-F238E27FC236}">
                <a16:creationId xmlns:a16="http://schemas.microsoft.com/office/drawing/2014/main" id="{04170440-8C00-499F-855F-B4DC45A21E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6773" y="3200400"/>
            <a:ext cx="4008627" cy="2799073"/>
          </a:xfrm>
          <a:prstGeom prst="rect">
            <a:avLst/>
          </a:prstGeom>
        </p:spPr>
      </p:pic>
      <p:pic>
        <p:nvPicPr>
          <p:cNvPr id="16" name="Picture 15">
            <a:hlinkClick r:id="rId5"/>
            <a:extLst>
              <a:ext uri="{FF2B5EF4-FFF2-40B4-BE49-F238E27FC236}">
                <a16:creationId xmlns:a16="http://schemas.microsoft.com/office/drawing/2014/main" id="{E46E2262-A247-4270-AD36-466CE13045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6366" y="762000"/>
            <a:ext cx="8610780" cy="2443984"/>
          </a:xfrm>
          <a:prstGeom prst="rect">
            <a:avLst/>
          </a:prstGeom>
        </p:spPr>
      </p:pic>
      <p:pic>
        <p:nvPicPr>
          <p:cNvPr id="18" name="Picture 17">
            <a:hlinkClick r:id="rId7"/>
            <a:extLst>
              <a:ext uri="{FF2B5EF4-FFF2-40B4-BE49-F238E27FC236}">
                <a16:creationId xmlns:a16="http://schemas.microsoft.com/office/drawing/2014/main" id="{2940156E-7609-46E6-9AE4-AE3BFB7965F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6364" y="3200400"/>
            <a:ext cx="4598061" cy="3105185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8BFBBC-F30F-4674-9019-E764EBA7D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00800" y="6184222"/>
            <a:ext cx="2133600" cy="365125"/>
          </a:xfrm>
        </p:spPr>
        <p:txBody>
          <a:bodyPr/>
          <a:lstStyle/>
          <a:p>
            <a:fld id="{71734E5D-357F-4193-8BCE-89C0C4C454A4}" type="slidenum">
              <a:rPr lang="en-US" smtClean="0"/>
              <a:t>21</a:t>
            </a:fld>
            <a:endParaRPr lang="en-US"/>
          </a:p>
        </p:txBody>
      </p:sp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BDA3EA12-2D26-4576-8B88-A4CAA50BA074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11720"/>
            <a:ext cx="9169879" cy="762000"/>
          </a:xfrm>
          <a:prstGeom prst="rect">
            <a:avLst/>
          </a:prstGeom>
        </p:spPr>
      </p:pic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49445EF2-B95A-4248-8802-8D99B04C7F1E}"/>
              </a:ext>
            </a:extLst>
          </p:cNvPr>
          <p:cNvSpPr txBox="1">
            <a:spLocks/>
          </p:cNvSpPr>
          <p:nvPr/>
        </p:nvSpPr>
        <p:spPr>
          <a:xfrm>
            <a:off x="178279" y="649271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bg-BG" dirty="0"/>
              <a:t>Дата: </a:t>
            </a:r>
            <a:fld id="{4836C8E4-75DA-4013-BBDC-FCE0CEAEFCAB}" type="datetime1">
              <a:rPr lang="bg-BG" smtClean="0"/>
              <a:pPr>
                <a:spcAft>
                  <a:spcPts val="600"/>
                </a:spcAft>
              </a:pPr>
              <a:t>11.7.2019 г.</a:t>
            </a:fld>
            <a:endParaRPr lang="en-US" dirty="0"/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AEA853AA-6715-490E-A382-306762EAE77B}"/>
              </a:ext>
            </a:extLst>
          </p:cNvPr>
          <p:cNvSpPr txBox="1">
            <a:spLocks/>
          </p:cNvSpPr>
          <p:nvPr/>
        </p:nvSpPr>
        <p:spPr>
          <a:xfrm>
            <a:off x="6858000" y="645727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dirty="0"/>
              <a:t>Стр. </a:t>
            </a:r>
            <a:fld id="{71734E5D-357F-4193-8BCE-89C0C4C454A4}" type="slidenum">
              <a:rPr lang="en-US" smtClean="0"/>
              <a:pPr/>
              <a:t>21</a:t>
            </a:fld>
            <a:r>
              <a:rPr lang="bg-BG" dirty="0"/>
              <a:t> от 33</a:t>
            </a:r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8949A0C-C8AD-4EC2-A784-B1DB69B2F0DD}"/>
              </a:ext>
            </a:extLst>
          </p:cNvPr>
          <p:cNvSpPr txBox="1">
            <a:spLocks/>
          </p:cNvSpPr>
          <p:nvPr/>
        </p:nvSpPr>
        <p:spPr>
          <a:xfrm>
            <a:off x="326367" y="240088"/>
            <a:ext cx="6912633" cy="407503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300" dirty="0">
                <a:solidFill>
                  <a:srgbClr val="0000FF"/>
                </a:solidFill>
              </a:rPr>
              <a:t>GIMP2, </a:t>
            </a:r>
            <a:r>
              <a:rPr lang="bg-BG" sz="2300" dirty="0">
                <a:solidFill>
                  <a:srgbClr val="FF0000"/>
                </a:solidFill>
              </a:rPr>
              <a:t>допълнен</a:t>
            </a:r>
            <a:r>
              <a:rPr lang="bg-BG" sz="2300" dirty="0"/>
              <a:t> с</a:t>
            </a:r>
            <a:r>
              <a:rPr lang="en-US" sz="2300" dirty="0"/>
              <a:t>			</a:t>
            </a:r>
            <a:r>
              <a:rPr lang="bg-BG" sz="2300" dirty="0">
                <a:solidFill>
                  <a:srgbClr val="0000FF"/>
                </a:solidFill>
              </a:rPr>
              <a:t>и </a:t>
            </a:r>
            <a:r>
              <a:rPr lang="en-US" sz="2300" dirty="0">
                <a:solidFill>
                  <a:srgbClr val="0000FF"/>
                </a:solidFill>
              </a:rPr>
              <a:t>		</a:t>
            </a:r>
            <a:r>
              <a:rPr lang="en-US" sz="2300" dirty="0">
                <a:solidFill>
                  <a:srgbClr val="FF3300"/>
                </a:solidFill>
              </a:rPr>
              <a:t>++</a:t>
            </a:r>
          </a:p>
        </p:txBody>
      </p:sp>
      <p:pic>
        <p:nvPicPr>
          <p:cNvPr id="12" name="Picture 11">
            <a:hlinkClick r:id="rId10"/>
            <a:extLst>
              <a:ext uri="{FF2B5EF4-FFF2-40B4-BE49-F238E27FC236}">
                <a16:creationId xmlns:a16="http://schemas.microsoft.com/office/drawing/2014/main" id="{5749CE6D-380F-4AC5-BF8A-3F9CC9A14F3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296930"/>
            <a:ext cx="2181225" cy="361950"/>
          </a:xfrm>
          <a:prstGeom prst="rect">
            <a:avLst/>
          </a:prstGeom>
        </p:spPr>
      </p:pic>
      <p:pic>
        <p:nvPicPr>
          <p:cNvPr id="14" name="Picture 13" descr="A close up of a piece of paper&#10;&#10;Description automatically generated">
            <a:hlinkClick r:id="rId3"/>
            <a:extLst>
              <a:ext uri="{FF2B5EF4-FFF2-40B4-BE49-F238E27FC236}">
                <a16:creationId xmlns:a16="http://schemas.microsoft.com/office/drawing/2014/main" id="{24F24DAB-AB08-424E-8F94-A105903B265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5425" y="304800"/>
            <a:ext cx="2162175" cy="381000"/>
          </a:xfrm>
          <a:prstGeom prst="rect">
            <a:avLst/>
          </a:prstGeom>
        </p:spPr>
      </p:pic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3F9C3CD0-EB41-43E9-943B-338524CC7E07}"/>
              </a:ext>
            </a:extLst>
          </p:cNvPr>
          <p:cNvSpPr txBox="1">
            <a:spLocks/>
          </p:cNvSpPr>
          <p:nvPr/>
        </p:nvSpPr>
        <p:spPr>
          <a:xfrm>
            <a:off x="1752600" y="1305069"/>
            <a:ext cx="3784121" cy="401329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bg-BG" sz="1600" b="1" dirty="0">
                <a:solidFill>
                  <a:srgbClr val="FF6600"/>
                </a:solidFill>
              </a:rPr>
              <a:t>СВОБОДНИ Ръководства и </a:t>
            </a:r>
            <a:r>
              <a:rPr lang="en-US" sz="1600" b="1" dirty="0">
                <a:solidFill>
                  <a:srgbClr val="FF6600"/>
                </a:solidFill>
              </a:rPr>
              <a:t>On</a:t>
            </a:r>
            <a:r>
              <a:rPr lang="bg-BG" sz="1600" b="1" dirty="0">
                <a:solidFill>
                  <a:srgbClr val="FF6600"/>
                </a:solidFill>
              </a:rPr>
              <a:t>-</a:t>
            </a:r>
            <a:r>
              <a:rPr lang="en-US" sz="1600" b="1" dirty="0">
                <a:solidFill>
                  <a:srgbClr val="FF6600"/>
                </a:solidFill>
              </a:rPr>
              <a:t>Line</a:t>
            </a:r>
            <a:r>
              <a:rPr lang="bg-BG" sz="1600" b="1" dirty="0">
                <a:solidFill>
                  <a:srgbClr val="FF6600"/>
                </a:solidFill>
              </a:rPr>
              <a:t> Материали</a:t>
            </a:r>
            <a:endParaRPr lang="en-US" sz="1600" dirty="0">
              <a:solidFill>
                <a:srgbClr val="FF6600"/>
              </a:solidFill>
            </a:endParaRP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519D50AF-42B4-49F0-8D32-F8F596AA577D}"/>
              </a:ext>
            </a:extLst>
          </p:cNvPr>
          <p:cNvSpPr txBox="1">
            <a:spLocks/>
          </p:cNvSpPr>
          <p:nvPr/>
        </p:nvSpPr>
        <p:spPr>
          <a:xfrm>
            <a:off x="1549924" y="3459989"/>
            <a:ext cx="3490868" cy="44030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bg-BG" sz="1600" b="1" dirty="0">
                <a:solidFill>
                  <a:srgbClr val="FF6600"/>
                </a:solidFill>
              </a:rPr>
              <a:t>СВОБОДНИ Редактиране и Конверсии</a:t>
            </a:r>
            <a:endParaRPr lang="en-US" sz="1600" dirty="0">
              <a:solidFill>
                <a:srgbClr val="FF6600"/>
              </a:solidFill>
            </a:endParaRP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3E966B2C-FEEE-467B-96BB-0F5AC8155902}"/>
              </a:ext>
            </a:extLst>
          </p:cNvPr>
          <p:cNvSpPr txBox="1">
            <a:spLocks/>
          </p:cNvSpPr>
          <p:nvPr/>
        </p:nvSpPr>
        <p:spPr>
          <a:xfrm>
            <a:off x="5326767" y="5490117"/>
            <a:ext cx="3490868" cy="44030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bg-BG" sz="1600" b="1" dirty="0">
                <a:solidFill>
                  <a:srgbClr val="FF6600"/>
                </a:solidFill>
              </a:rPr>
              <a:t>СВОБОДНИ Ефекти: Прозрачност и пр.</a:t>
            </a:r>
            <a:endParaRPr lang="en-US" sz="1600" dirty="0">
              <a:solidFill>
                <a:srgbClr val="FF66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948B73-6F37-4EE9-B169-D1F860B9B789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366" y="228600"/>
            <a:ext cx="8589034" cy="469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9098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37288B8D-5CBF-456E-A611-D63B3FE422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26679" y="6203949"/>
            <a:ext cx="2133600" cy="365125"/>
          </a:xfrm>
        </p:spPr>
        <p:txBody>
          <a:bodyPr/>
          <a:lstStyle/>
          <a:p>
            <a:fld id="{71734E5D-357F-4193-8BCE-89C0C4C454A4}" type="slidenum">
              <a:rPr lang="en-US" smtClean="0"/>
              <a:t>22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F6EC62F-2CE8-4A5D-9C00-2592E5E2E48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212880"/>
            <a:ext cx="8589034" cy="469260"/>
          </a:xfrm>
          <a:prstGeom prst="rect">
            <a:avLst/>
          </a:prstGeom>
        </p:spPr>
      </p:pic>
      <p:pic>
        <p:nvPicPr>
          <p:cNvPr id="9" name="Content Placeholder 5">
            <a:extLst>
              <a:ext uri="{FF2B5EF4-FFF2-40B4-BE49-F238E27FC236}">
                <a16:creationId xmlns:a16="http://schemas.microsoft.com/office/drawing/2014/main" id="{AE4CA39D-B134-4C75-8FB2-EC5387C796D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96000"/>
            <a:ext cx="9169879" cy="762000"/>
          </a:xfrm>
          <a:prstGeom prst="rect">
            <a:avLst/>
          </a:prstGeom>
        </p:spPr>
      </p:pic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D0AA9356-6D45-4B07-8C2A-B3561E1D12F3}"/>
              </a:ext>
            </a:extLst>
          </p:cNvPr>
          <p:cNvSpPr txBox="1">
            <a:spLocks/>
          </p:cNvSpPr>
          <p:nvPr/>
        </p:nvSpPr>
        <p:spPr>
          <a:xfrm>
            <a:off x="178279" y="647699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bg-BG" dirty="0"/>
              <a:t>Дата: </a:t>
            </a:r>
            <a:fld id="{4836C8E4-75DA-4013-BBDC-FCE0CEAEFCAB}" type="datetime1">
              <a:rPr lang="bg-BG" smtClean="0"/>
              <a:pPr>
                <a:spcAft>
                  <a:spcPts val="600"/>
                </a:spcAft>
              </a:pPr>
              <a:t>11.7.2019 г.</a:t>
            </a:fld>
            <a:endParaRPr lang="en-US" dirty="0"/>
          </a:p>
        </p:txBody>
      </p: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A849AF78-7C1A-420D-BD03-F540B8E79A4F}"/>
              </a:ext>
            </a:extLst>
          </p:cNvPr>
          <p:cNvSpPr txBox="1">
            <a:spLocks/>
          </p:cNvSpPr>
          <p:nvPr/>
        </p:nvSpPr>
        <p:spPr>
          <a:xfrm>
            <a:off x="6883879" y="647699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dirty="0"/>
              <a:t>Стр. </a:t>
            </a:r>
            <a:fld id="{71734E5D-357F-4193-8BCE-89C0C4C454A4}" type="slidenum">
              <a:rPr lang="en-US" smtClean="0"/>
              <a:pPr/>
              <a:t>22</a:t>
            </a:fld>
            <a:r>
              <a:rPr lang="bg-BG" dirty="0"/>
              <a:t> от 33</a:t>
            </a: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4BD1CC4-BF7F-47C9-A8B1-B1F6B98063E0}"/>
              </a:ext>
            </a:extLst>
          </p:cNvPr>
          <p:cNvSpPr txBox="1">
            <a:spLocks/>
          </p:cNvSpPr>
          <p:nvPr/>
        </p:nvSpPr>
        <p:spPr>
          <a:xfrm>
            <a:off x="762000" y="278297"/>
            <a:ext cx="387334" cy="407503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bg-BG" sz="2300" dirty="0">
                <a:solidFill>
                  <a:srgbClr val="FF3300"/>
                </a:solidFill>
              </a:rPr>
              <a:t>и</a:t>
            </a:r>
            <a:endParaRPr lang="en-US" sz="2300" dirty="0">
              <a:solidFill>
                <a:srgbClr val="FF33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BCE418-FB16-4741-9EBD-F12E04AAC062}"/>
              </a:ext>
            </a:extLst>
          </p:cNvPr>
          <p:cNvSpPr txBox="1"/>
          <p:nvPr/>
        </p:nvSpPr>
        <p:spPr>
          <a:xfrm>
            <a:off x="759000" y="872466"/>
            <a:ext cx="79307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dirty="0"/>
              <a:t>е компютърна програма, създадена от американския математик и програмист,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217E131-4193-4600-8646-FD8066D9BC03}"/>
              </a:ext>
            </a:extLst>
          </p:cNvPr>
          <p:cNvSpPr txBox="1"/>
          <p:nvPr/>
        </p:nvSpPr>
        <p:spPr>
          <a:xfrm>
            <a:off x="381000" y="1610175"/>
            <a:ext cx="8589034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dirty="0"/>
              <a:t>професор в Станфордския Университет: </a:t>
            </a:r>
            <a:r>
              <a:rPr lang="en-US" dirty="0">
                <a:hlinkClick r:id="rId4"/>
              </a:rPr>
              <a:t>Donald Ervin Knuth</a:t>
            </a:r>
            <a:r>
              <a:rPr lang="en-US" dirty="0"/>
              <a:t>:             </a:t>
            </a:r>
            <a:r>
              <a:rPr lang="bg-BG" dirty="0"/>
              <a:t>,</a:t>
            </a:r>
            <a:r>
              <a:rPr lang="en-US" dirty="0"/>
              <a:t> </a:t>
            </a:r>
            <a:r>
              <a:rPr lang="bg-BG" dirty="0"/>
              <a:t>предназначена за Обработка на Документи с множество Формули. Кнут започва да пише	през 1977г., с цел да подобри Топографското качество на собствените си </a:t>
            </a:r>
            <a:r>
              <a:rPr lang="bg-BG" dirty="0">
                <a:hlinkClick r:id="rId5"/>
              </a:rPr>
              <a:t>книги</a:t>
            </a:r>
            <a:r>
              <a:rPr lang="bg-BG" dirty="0"/>
              <a:t> и статии. Програмата         във вида, в който тя се използва днес, е разработена през 1982г., с малки Доработки през 1989г.        е пословична с ИЗКЛЮЧИТЕЛНАТА си Стабилност, Компактност и Преносимост на РАЗЛИЧНИ Типове Компютри, МНОГОЕЗИКОВА Поддръжка и Фактически ТОТАЛНО Отсъствие на Грешки. Номерът на Последната Версия на        клони към Числото </a:t>
            </a:r>
            <a:r>
              <a:rPr lang="en-US" dirty="0"/>
              <a:t>𝜋</a:t>
            </a:r>
            <a:r>
              <a:rPr lang="bg-BG" dirty="0"/>
              <a:t> и понастоящем е равен на 3.141592.</a:t>
            </a:r>
          </a:p>
          <a:p>
            <a:r>
              <a:rPr lang="bg-BG" dirty="0"/>
              <a:t>        се произнася: „</a:t>
            </a:r>
            <a:r>
              <a:rPr lang="bg-BG" dirty="0" err="1"/>
              <a:t>тех</a:t>
            </a:r>
            <a:r>
              <a:rPr lang="bg-BG" dirty="0"/>
              <a:t>“. В </a:t>
            </a:r>
            <a:r>
              <a:rPr lang="en-US" dirty="0"/>
              <a:t>ASCII-</a:t>
            </a:r>
            <a:r>
              <a:rPr lang="bg-BG" dirty="0"/>
              <a:t>Среда,         трябва да се пише: </a:t>
            </a:r>
            <a:r>
              <a:rPr lang="en-US" sz="2000" dirty="0" err="1"/>
              <a:t>TeX</a:t>
            </a:r>
            <a:r>
              <a:rPr lang="en-US" dirty="0" err="1"/>
              <a:t>.</a:t>
            </a:r>
            <a:endParaRPr lang="en-US" dirty="0"/>
          </a:p>
          <a:p>
            <a:endParaRPr lang="en-US" dirty="0"/>
          </a:p>
        </p:txBody>
      </p:sp>
      <p:pic>
        <p:nvPicPr>
          <p:cNvPr id="16" name="Picture 15" descr="A picture containing clipart&#10;&#10;Description automatically generated">
            <a:hlinkClick r:id="rId5"/>
            <a:extLst>
              <a:ext uri="{FF2B5EF4-FFF2-40B4-BE49-F238E27FC236}">
                <a16:creationId xmlns:a16="http://schemas.microsoft.com/office/drawing/2014/main" id="{182DA265-0BC1-4D68-9770-C20E612FBA9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48" y="400076"/>
            <a:ext cx="380952" cy="209524"/>
          </a:xfrm>
          <a:prstGeom prst="rect">
            <a:avLst/>
          </a:prstGeom>
        </p:spPr>
      </p:pic>
      <p:pic>
        <p:nvPicPr>
          <p:cNvPr id="22" name="Picture 21" descr="A picture containing clipart&#10;&#10;Description automatically generated">
            <a:hlinkClick r:id="rId5"/>
            <a:extLst>
              <a:ext uri="{FF2B5EF4-FFF2-40B4-BE49-F238E27FC236}">
                <a16:creationId xmlns:a16="http://schemas.microsoft.com/office/drawing/2014/main" id="{D60B5382-E509-4B13-AB1B-6BBCC778C3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48" y="933476"/>
            <a:ext cx="380952" cy="209524"/>
          </a:xfrm>
          <a:prstGeom prst="rect">
            <a:avLst/>
          </a:prstGeom>
        </p:spPr>
      </p:pic>
      <p:pic>
        <p:nvPicPr>
          <p:cNvPr id="25" name="Picture 24" descr="A picture containing clipart&#10;&#10;Description automatically generated">
            <a:hlinkClick r:id="rId5"/>
            <a:extLst>
              <a:ext uri="{FF2B5EF4-FFF2-40B4-BE49-F238E27FC236}">
                <a16:creationId xmlns:a16="http://schemas.microsoft.com/office/drawing/2014/main" id="{31223972-C6FF-438B-8941-0BAA7A06B0F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2780205"/>
            <a:ext cx="380952" cy="209524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FDBFB96F-D359-4DCB-AF7D-7CDC49917B1B}"/>
              </a:ext>
            </a:extLst>
          </p:cNvPr>
          <p:cNvSpPr txBox="1"/>
          <p:nvPr/>
        </p:nvSpPr>
        <p:spPr>
          <a:xfrm>
            <a:off x="406159" y="4188048"/>
            <a:ext cx="84582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      </a:t>
            </a:r>
            <a:r>
              <a:rPr lang="bg-BG" dirty="0"/>
              <a:t>е Макропакет за Обработка и Печат на Документи с ВИСОКО Типографско качество, съобразно ПРЕДВАРИТЕЛНО определени, ПРОФЕСИОНАЛНИ Макети.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A8D7A46-4F7D-48F9-8581-EE71A63681FE}"/>
              </a:ext>
            </a:extLst>
          </p:cNvPr>
          <p:cNvSpPr txBox="1"/>
          <p:nvPr/>
        </p:nvSpPr>
        <p:spPr>
          <a:xfrm>
            <a:off x="445299" y="5127161"/>
            <a:ext cx="8458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      </a:t>
            </a:r>
            <a:r>
              <a:rPr lang="bg-BG" dirty="0"/>
              <a:t>е създаден от </a:t>
            </a:r>
            <a:r>
              <a:rPr lang="en-US" dirty="0">
                <a:hlinkClick r:id="rId7"/>
              </a:rPr>
              <a:t>Leslie </a:t>
            </a:r>
            <a:r>
              <a:rPr lang="en-US" dirty="0" err="1">
                <a:hlinkClick r:id="rId7"/>
              </a:rPr>
              <a:t>Lamport</a:t>
            </a:r>
            <a:r>
              <a:rPr lang="en-US" dirty="0"/>
              <a:t>:           </a:t>
            </a:r>
            <a:r>
              <a:rPr lang="bg-BG" dirty="0"/>
              <a:t>. Като МЕХАНИЗЪМ за Обработка, той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BD88E0C-72FE-4184-A352-70CAB9EC35C6}"/>
              </a:ext>
            </a:extLst>
          </p:cNvPr>
          <p:cNvSpPr txBox="1"/>
          <p:nvPr/>
        </p:nvSpPr>
        <p:spPr>
          <a:xfrm>
            <a:off x="457200" y="5791200"/>
            <a:ext cx="8458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dirty="0"/>
              <a:t>използва        . Понастоящем,           е Поддържан от </a:t>
            </a:r>
            <a:r>
              <a:rPr lang="en-US" dirty="0">
                <a:hlinkClick r:id="rId8"/>
              </a:rPr>
              <a:t>Frank </a:t>
            </a:r>
            <a:r>
              <a:rPr lang="en-US" dirty="0" err="1">
                <a:hlinkClick r:id="rId8"/>
              </a:rPr>
              <a:t>Mittelbach</a:t>
            </a:r>
            <a:r>
              <a:rPr lang="en-US" dirty="0"/>
              <a:t>:              .</a:t>
            </a:r>
            <a:endParaRPr lang="bg-BG" dirty="0"/>
          </a:p>
        </p:txBody>
      </p:sp>
      <p:pic>
        <p:nvPicPr>
          <p:cNvPr id="33" name="Picture 32" descr="A picture containing object&#10;&#10;Description automatically generated">
            <a:hlinkClick r:id="rId9"/>
            <a:extLst>
              <a:ext uri="{FF2B5EF4-FFF2-40B4-BE49-F238E27FC236}">
                <a16:creationId xmlns:a16="http://schemas.microsoft.com/office/drawing/2014/main" id="{52EAB807-A8FE-4033-90B4-F116707977B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4594" y="5867400"/>
            <a:ext cx="520095" cy="217715"/>
          </a:xfrm>
          <a:prstGeom prst="rect">
            <a:avLst/>
          </a:prstGeom>
        </p:spPr>
      </p:pic>
      <p:pic>
        <p:nvPicPr>
          <p:cNvPr id="4" name="Content Placeholder 3" descr="A picture containing object&#10;&#10;Description automatically generated">
            <a:hlinkClick r:id="rId9"/>
            <a:extLst>
              <a:ext uri="{FF2B5EF4-FFF2-40B4-BE49-F238E27FC236}">
                <a16:creationId xmlns:a16="http://schemas.microsoft.com/office/drawing/2014/main" id="{3F688701-F3C2-4A23-8ED8-46743675AB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552" y="304800"/>
            <a:ext cx="619048" cy="504762"/>
          </a:xfrm>
        </p:spPr>
      </p:pic>
      <p:pic>
        <p:nvPicPr>
          <p:cNvPr id="23" name="Picture 22" descr="A picture containing clipart&#10;&#10;Description automatically generated">
            <a:extLst>
              <a:ext uri="{FF2B5EF4-FFF2-40B4-BE49-F238E27FC236}">
                <a16:creationId xmlns:a16="http://schemas.microsoft.com/office/drawing/2014/main" id="{6AD8CDCD-49E8-4821-91CD-09E5B7F2A88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400" y="1981200"/>
            <a:ext cx="380952" cy="209524"/>
          </a:xfrm>
          <a:prstGeom prst="rect">
            <a:avLst/>
          </a:prstGeom>
        </p:spPr>
      </p:pic>
      <p:pic>
        <p:nvPicPr>
          <p:cNvPr id="24" name="Picture 23" descr="A picture containing clipart&#10;&#10;Description automatically generated">
            <a:hlinkClick r:id="rId5"/>
            <a:extLst>
              <a:ext uri="{FF2B5EF4-FFF2-40B4-BE49-F238E27FC236}">
                <a16:creationId xmlns:a16="http://schemas.microsoft.com/office/drawing/2014/main" id="{6BEBB09F-F95C-4510-B5CD-21146D18145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7772" y="2524430"/>
            <a:ext cx="380952" cy="209524"/>
          </a:xfrm>
          <a:prstGeom prst="rect">
            <a:avLst/>
          </a:prstGeom>
        </p:spPr>
      </p:pic>
      <p:pic>
        <p:nvPicPr>
          <p:cNvPr id="26" name="Picture 25" descr="A picture containing clipart&#10;&#10;Description automatically generated">
            <a:hlinkClick r:id="rId5"/>
            <a:extLst>
              <a:ext uri="{FF2B5EF4-FFF2-40B4-BE49-F238E27FC236}">
                <a16:creationId xmlns:a16="http://schemas.microsoft.com/office/drawing/2014/main" id="{1559FB04-0B44-4A68-B6C0-95B974FC8B5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4942" y="3600476"/>
            <a:ext cx="380952" cy="209524"/>
          </a:xfrm>
          <a:prstGeom prst="rect">
            <a:avLst/>
          </a:prstGeom>
        </p:spPr>
      </p:pic>
      <p:pic>
        <p:nvPicPr>
          <p:cNvPr id="28" name="Picture 27" descr="A picture containing clipart&#10;&#10;Description automatically generated">
            <a:hlinkClick r:id="rId5"/>
            <a:extLst>
              <a:ext uri="{FF2B5EF4-FFF2-40B4-BE49-F238E27FC236}">
                <a16:creationId xmlns:a16="http://schemas.microsoft.com/office/drawing/2014/main" id="{FE5F89EE-57D0-4A88-A505-DA2ED4DFF57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197" y="3926252"/>
            <a:ext cx="380952" cy="209524"/>
          </a:xfrm>
          <a:prstGeom prst="rect">
            <a:avLst/>
          </a:prstGeom>
        </p:spPr>
      </p:pic>
      <p:pic>
        <p:nvPicPr>
          <p:cNvPr id="29" name="Picture 28" descr="A picture containing clipart&#10;&#10;Description automatically generated">
            <a:hlinkClick r:id="rId5"/>
            <a:extLst>
              <a:ext uri="{FF2B5EF4-FFF2-40B4-BE49-F238E27FC236}">
                <a16:creationId xmlns:a16="http://schemas.microsoft.com/office/drawing/2014/main" id="{3104F43F-9494-489A-9714-1908CF58974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4308" y="3940372"/>
            <a:ext cx="380952" cy="209524"/>
          </a:xfrm>
          <a:prstGeom prst="rect">
            <a:avLst/>
          </a:prstGeom>
        </p:spPr>
      </p:pic>
      <p:pic>
        <p:nvPicPr>
          <p:cNvPr id="27" name="Picture 26" descr="A picture containing object&#10;&#10;Description automatically generated">
            <a:hlinkClick r:id="rId9"/>
            <a:extLst>
              <a:ext uri="{FF2B5EF4-FFF2-40B4-BE49-F238E27FC236}">
                <a16:creationId xmlns:a16="http://schemas.microsoft.com/office/drawing/2014/main" id="{B1FC07AA-3E31-4A08-9569-318B3E22D45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197" y="4284944"/>
            <a:ext cx="520095" cy="217715"/>
          </a:xfrm>
          <a:prstGeom prst="rect">
            <a:avLst/>
          </a:prstGeom>
        </p:spPr>
      </p:pic>
      <p:pic>
        <p:nvPicPr>
          <p:cNvPr id="35" name="Picture 34" descr="A picture containing object&#10;&#10;Description automatically generated">
            <a:hlinkClick r:id="rId9"/>
            <a:extLst>
              <a:ext uri="{FF2B5EF4-FFF2-40B4-BE49-F238E27FC236}">
                <a16:creationId xmlns:a16="http://schemas.microsoft.com/office/drawing/2014/main" id="{C08E986D-B5F6-4F23-B21C-BA1B7BA8636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385" y="5240550"/>
            <a:ext cx="520095" cy="217715"/>
          </a:xfrm>
          <a:prstGeom prst="rect">
            <a:avLst/>
          </a:prstGeom>
        </p:spPr>
      </p:pic>
      <p:pic>
        <p:nvPicPr>
          <p:cNvPr id="40" name="Picture 39" descr="A picture containing clipart&#10;&#10;Description automatically generated">
            <a:hlinkClick r:id="rId5"/>
            <a:extLst>
              <a:ext uri="{FF2B5EF4-FFF2-40B4-BE49-F238E27FC236}">
                <a16:creationId xmlns:a16="http://schemas.microsoft.com/office/drawing/2014/main" id="{933BB03B-19D3-4F9F-B2F1-05613E6FDA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296" y="5886476"/>
            <a:ext cx="380952" cy="209524"/>
          </a:xfrm>
          <a:prstGeom prst="rect">
            <a:avLst/>
          </a:prstGeom>
        </p:spPr>
      </p:pic>
      <p:pic>
        <p:nvPicPr>
          <p:cNvPr id="39" name="Picture 10" descr="Leslie Lamport.jpg">
            <a:hlinkClick r:id="rId7"/>
            <a:extLst>
              <a:ext uri="{FF2B5EF4-FFF2-40B4-BE49-F238E27FC236}">
                <a16:creationId xmlns:a16="http://schemas.microsoft.com/office/drawing/2014/main" id="{35D1D686-00E1-4740-B540-2F01FC9B2D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4689" y="4775855"/>
            <a:ext cx="520095" cy="660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upload.wikimedia.org/wikipedia/commons/thumb/2/26/Donald_Knuth_DSC00624.jpg/250px-Donald_Knuth_DSC00624.jpg">
            <a:hlinkClick r:id="rId4"/>
            <a:extLst>
              <a:ext uri="{FF2B5EF4-FFF2-40B4-BE49-F238E27FC236}">
                <a16:creationId xmlns:a16="http://schemas.microsoft.com/office/drawing/2014/main" id="{D4A36134-EF24-4044-B2C3-9B12E5EC60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1241798"/>
            <a:ext cx="571846" cy="633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Frank Mittelbach">
            <a:hlinkClick r:id="rId8"/>
            <a:extLst>
              <a:ext uri="{FF2B5EF4-FFF2-40B4-BE49-F238E27FC236}">
                <a16:creationId xmlns:a16="http://schemas.microsoft.com/office/drawing/2014/main" id="{F2ECB46A-FC99-4B8C-AE09-65AE93C83D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6620" y="5413693"/>
            <a:ext cx="668180" cy="668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98583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44AEF3A5-99C1-423E-8850-3FD9E97DF8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26679" y="6219825"/>
            <a:ext cx="2133600" cy="365125"/>
          </a:xfrm>
        </p:spPr>
        <p:txBody>
          <a:bodyPr/>
          <a:lstStyle/>
          <a:p>
            <a:fld id="{71734E5D-357F-4193-8BCE-89C0C4C454A4}" type="slidenum">
              <a:rPr lang="en-US" smtClean="0"/>
              <a:t>23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A731163-2ED7-48ED-AEA0-AE5FF912F69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679" y="228756"/>
            <a:ext cx="8589034" cy="469260"/>
          </a:xfrm>
          <a:prstGeom prst="rect">
            <a:avLst/>
          </a:prstGeom>
        </p:spPr>
      </p:pic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9FB8760D-7B41-4053-A697-BA36EE522567}"/>
              </a:ext>
            </a:extLst>
          </p:cNvPr>
          <p:cNvSpPr txBox="1">
            <a:spLocks/>
          </p:cNvSpPr>
          <p:nvPr/>
        </p:nvSpPr>
        <p:spPr>
          <a:xfrm>
            <a:off x="178279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bg-BG" dirty="0"/>
              <a:t>Дата: </a:t>
            </a:r>
            <a:fld id="{4836C8E4-75DA-4013-BBDC-FCE0CEAEFCAB}" type="datetime1">
              <a:rPr lang="bg-BG" smtClean="0"/>
              <a:pPr>
                <a:spcAft>
                  <a:spcPts val="600"/>
                </a:spcAft>
              </a:pPr>
              <a:t>11.7.2019 г.</a:t>
            </a:fld>
            <a:endParaRPr lang="en-US" dirty="0"/>
          </a:p>
        </p:txBody>
      </p:sp>
      <p:pic>
        <p:nvPicPr>
          <p:cNvPr id="12" name="Content Placeholder 3" descr="A picture containing object&#10;&#10;Description automatically generated">
            <a:hlinkClick r:id="rId3"/>
            <a:extLst>
              <a:ext uri="{FF2B5EF4-FFF2-40B4-BE49-F238E27FC236}">
                <a16:creationId xmlns:a16="http://schemas.microsoft.com/office/drawing/2014/main" id="{1A97DCE9-F919-46F0-9917-58AB4E50A1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552" y="257238"/>
            <a:ext cx="619048" cy="50476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2333A33-F9F2-425C-9BCF-22A49F2858BB}"/>
              </a:ext>
            </a:extLst>
          </p:cNvPr>
          <p:cNvSpPr txBox="1"/>
          <p:nvPr/>
        </p:nvSpPr>
        <p:spPr>
          <a:xfrm>
            <a:off x="273737" y="685800"/>
            <a:ext cx="87437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400" dirty="0"/>
              <a:t>През 1994г., Пакетът:             е ОБНОВЕН от Екипа на Международния Проект:              , под ръководството на</a:t>
            </a:r>
            <a:r>
              <a:rPr lang="en-US" sz="1400" dirty="0"/>
              <a:t>:</a:t>
            </a:r>
            <a:r>
              <a:rPr lang="bg-BG" sz="1400" dirty="0"/>
              <a:t> </a:t>
            </a:r>
            <a:r>
              <a:rPr lang="en-US" sz="1400" dirty="0">
                <a:hlinkClick r:id="rId5"/>
              </a:rPr>
              <a:t>Frank </a:t>
            </a:r>
            <a:r>
              <a:rPr lang="en-US" sz="1400" dirty="0" err="1">
                <a:hlinkClick r:id="rId5"/>
              </a:rPr>
              <a:t>Mittelbach</a:t>
            </a:r>
            <a:r>
              <a:rPr lang="en-US" sz="1400" dirty="0"/>
              <a:t>. </a:t>
            </a:r>
            <a:r>
              <a:rPr lang="bg-BG" sz="1400" dirty="0"/>
              <a:t>Добавени са ПОДОБРЕНИЯ и са ОБЕДИНЕНИ всички Варианти на            . НОВАТА Версия на</a:t>
            </a:r>
            <a:endParaRPr lang="en-US" sz="14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79D2F45-DBE8-4903-A769-F8B3A0CD9BA3}"/>
              </a:ext>
            </a:extLst>
          </p:cNvPr>
          <p:cNvSpPr txBox="1"/>
          <p:nvPr/>
        </p:nvSpPr>
        <p:spPr>
          <a:xfrm>
            <a:off x="-152400" y="2080736"/>
            <a:ext cx="874374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bg-BG" sz="1400" dirty="0"/>
              <a:t>символи, Математически формули и др.) като АЛТЕРНАТИВА на </a:t>
            </a:r>
            <a:r>
              <a:rPr lang="en-US" sz="1400" dirty="0">
                <a:hlinkClick r:id="rId6"/>
              </a:rPr>
              <a:t>XML</a:t>
            </a:r>
            <a:r>
              <a:rPr lang="en-US" sz="1400" dirty="0"/>
              <a:t>. LaTeX</a:t>
            </a:r>
            <a:r>
              <a:rPr lang="bg-BG" sz="1400" dirty="0"/>
              <a:t>-Документите се подготвят с Текстов редактор. Специални програми (</a:t>
            </a:r>
            <a:r>
              <a:rPr lang="en-US" sz="1400" dirty="0"/>
              <a:t>latex, </a:t>
            </a:r>
            <a:r>
              <a:rPr lang="en-US" sz="1400" dirty="0" err="1"/>
              <a:t>pdflatex</a:t>
            </a:r>
            <a:r>
              <a:rPr lang="bg-BG" sz="1400" dirty="0"/>
              <a:t>)</a:t>
            </a:r>
            <a:r>
              <a:rPr lang="en-US" sz="1400" dirty="0"/>
              <a:t> </a:t>
            </a:r>
            <a:r>
              <a:rPr lang="bg-BG" sz="1400" dirty="0"/>
              <a:t>ОБРАБОТВАТ Файла, с Краен резултат: ФОРМАТИРАН Документ.</a:t>
            </a:r>
            <a:endParaRPr lang="en-US" sz="14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1C895CE-79E4-4DF9-AEE2-79E09334F706}"/>
              </a:ext>
            </a:extLst>
          </p:cNvPr>
          <p:cNvSpPr txBox="1"/>
          <p:nvPr/>
        </p:nvSpPr>
        <p:spPr>
          <a:xfrm>
            <a:off x="-152400" y="2743200"/>
            <a:ext cx="87437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bg-BG" sz="1400" dirty="0"/>
              <a:t>Системата             определя СТАНДАРТИТЕ в Компютърната типография. Използва се главно в Научните среди и в НАЙ-ПРЕСТИЖНИТЕ Издателства в света.</a:t>
            </a:r>
            <a:endParaRPr lang="en-US" sz="1400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DDF2F7E-C644-473D-8075-76030B7FAC16}"/>
              </a:ext>
            </a:extLst>
          </p:cNvPr>
          <p:cNvSpPr/>
          <p:nvPr/>
        </p:nvSpPr>
        <p:spPr>
          <a:xfrm>
            <a:off x="304800" y="3352800"/>
            <a:ext cx="4572000" cy="31393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b="1" dirty="0">
                <a:solidFill>
                  <a:srgbClr val="008000"/>
                </a:solidFill>
                <a:latin typeface="Courier New" panose="02070309020205020404" pitchFamily="49" charset="0"/>
              </a:rPr>
              <a:t>\</a:t>
            </a:r>
            <a:r>
              <a:rPr lang="en-US" altLang="en-US" sz="900" b="1" dirty="0" err="1">
                <a:solidFill>
                  <a:srgbClr val="008000"/>
                </a:solidFill>
                <a:latin typeface="Courier New" panose="02070309020205020404" pitchFamily="49" charset="0"/>
              </a:rPr>
              <a:t>documentclass</a:t>
            </a:r>
            <a:r>
              <a:rPr lang="en-US" altLang="en-US" sz="900" dirty="0">
                <a:solidFill>
                  <a:srgbClr val="7D9029"/>
                </a:solidFill>
                <a:latin typeface="Courier New" panose="02070309020205020404" pitchFamily="49" charset="0"/>
              </a:rPr>
              <a:t>[12pt]</a:t>
            </a:r>
            <a:endParaRPr lang="en-US" altLang="en-US" sz="900" dirty="0">
              <a:solidFill>
                <a:srgbClr val="008000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dirty="0">
                <a:solidFill>
                  <a:srgbClr val="000000"/>
                </a:solidFill>
                <a:latin typeface="Courier New" panose="02070309020205020404" pitchFamily="49" charset="0"/>
              </a:rPr>
              <a:t>article</a:t>
            </a:r>
            <a:endParaRPr lang="en-US" altLang="en-US" sz="900" dirty="0">
              <a:solidFill>
                <a:srgbClr val="008000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900" i="1" dirty="0">
                <a:solidFill>
                  <a:srgbClr val="408080"/>
                </a:solidFill>
                <a:latin typeface="Courier New" panose="02070309020205020404" pitchFamily="49" charset="0"/>
              </a:rPr>
              <a:t>%</a:t>
            </a:r>
            <a:r>
              <a:rPr lang="en-US" altLang="en-US" sz="900" i="1" dirty="0" err="1">
                <a:solidFill>
                  <a:srgbClr val="408080"/>
                </a:solidFill>
                <a:latin typeface="Courier New" panose="02070309020205020404" pitchFamily="49" charset="0"/>
              </a:rPr>
              <a:t>За</a:t>
            </a:r>
            <a:r>
              <a:rPr lang="en-US" altLang="en-US" sz="900" i="1" dirty="0">
                <a:solidFill>
                  <a:srgbClr val="408080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900" i="1" dirty="0" err="1">
                <a:solidFill>
                  <a:srgbClr val="408080"/>
                </a:solidFill>
                <a:latin typeface="Courier New" panose="02070309020205020404" pitchFamily="49" charset="0"/>
              </a:rPr>
              <a:t>документи</a:t>
            </a:r>
            <a:r>
              <a:rPr lang="en-US" altLang="en-US" sz="900" i="1" dirty="0">
                <a:solidFill>
                  <a:srgbClr val="408080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900" i="1" dirty="0" err="1">
                <a:solidFill>
                  <a:srgbClr val="408080"/>
                </a:solidFill>
                <a:latin typeface="Courier New" panose="02070309020205020404" pitchFamily="49" charset="0"/>
              </a:rPr>
              <a:t>на</a:t>
            </a:r>
            <a:r>
              <a:rPr lang="en-US" altLang="en-US" sz="900" i="1" dirty="0">
                <a:solidFill>
                  <a:srgbClr val="408080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900" i="1" dirty="0" err="1">
                <a:solidFill>
                  <a:srgbClr val="408080"/>
                </a:solidFill>
                <a:latin typeface="Courier New" panose="02070309020205020404" pitchFamily="49" charset="0"/>
              </a:rPr>
              <a:t>български</a:t>
            </a:r>
            <a:r>
              <a:rPr lang="en-US" altLang="en-US" sz="900" i="1" dirty="0">
                <a:solidFill>
                  <a:srgbClr val="408080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900" i="1" dirty="0" err="1">
                <a:solidFill>
                  <a:srgbClr val="408080"/>
                </a:solidFill>
                <a:latin typeface="Courier New" panose="02070309020205020404" pitchFamily="49" charset="0"/>
              </a:rPr>
              <a:t>език</a:t>
            </a:r>
            <a:r>
              <a:rPr lang="en-US" altLang="en-US" sz="900" i="1" dirty="0">
                <a:solidFill>
                  <a:srgbClr val="408080"/>
                </a:solidFill>
                <a:latin typeface="Courier New" panose="02070309020205020404" pitchFamily="49" charset="0"/>
              </a:rPr>
              <a:t> в </a:t>
            </a:r>
            <a:r>
              <a:rPr lang="en-US" altLang="en-US" sz="900" i="1" dirty="0" err="1">
                <a:solidFill>
                  <a:srgbClr val="408080"/>
                </a:solidFill>
                <a:latin typeface="Courier New" panose="02070309020205020404" pitchFamily="49" charset="0"/>
              </a:rPr>
              <a:t>преамбюла</a:t>
            </a:r>
            <a:r>
              <a:rPr lang="en-US" altLang="en-US" sz="900" i="1" dirty="0">
                <a:solidFill>
                  <a:srgbClr val="408080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900" i="1" dirty="0" err="1">
                <a:solidFill>
                  <a:srgbClr val="408080"/>
                </a:solidFill>
                <a:latin typeface="Courier New" panose="02070309020205020404" pitchFamily="49" charset="0"/>
              </a:rPr>
              <a:t>на</a:t>
            </a:r>
            <a:r>
              <a:rPr lang="en-US" altLang="en-US" sz="900" i="1" dirty="0">
                <a:solidFill>
                  <a:srgbClr val="408080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900" i="1" dirty="0" err="1">
                <a:solidFill>
                  <a:srgbClr val="408080"/>
                </a:solidFill>
                <a:latin typeface="Courier New" panose="02070309020205020404" pitchFamily="49" charset="0"/>
              </a:rPr>
              <a:t>документа</a:t>
            </a:r>
            <a:r>
              <a:rPr lang="en-US" altLang="en-US" sz="900" i="1" dirty="0">
                <a:solidFill>
                  <a:srgbClr val="408080"/>
                </a:solidFill>
                <a:latin typeface="Courier New" panose="02070309020205020404" pitchFamily="49" charset="0"/>
              </a:rPr>
              <a:t>:</a:t>
            </a:r>
            <a:r>
              <a:rPr lang="en-US" altLang="en-US" sz="9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900" b="1" dirty="0">
                <a:solidFill>
                  <a:srgbClr val="008000"/>
                </a:solidFill>
                <a:latin typeface="Courier New" panose="02070309020205020404" pitchFamily="49" charset="0"/>
              </a:rPr>
              <a:t>\</a:t>
            </a:r>
            <a:r>
              <a:rPr lang="en-US" altLang="en-US" sz="900" b="1" dirty="0" err="1">
                <a:solidFill>
                  <a:srgbClr val="008000"/>
                </a:solidFill>
                <a:latin typeface="Courier New" panose="02070309020205020404" pitchFamily="49" charset="0"/>
              </a:rPr>
              <a:t>usepackage</a:t>
            </a:r>
            <a:r>
              <a:rPr lang="en-US" altLang="en-US" sz="900" dirty="0">
                <a:solidFill>
                  <a:srgbClr val="7D9029"/>
                </a:solidFill>
                <a:latin typeface="Courier New" panose="02070309020205020404" pitchFamily="49" charset="0"/>
              </a:rPr>
              <a:t>[T2A]</a:t>
            </a:r>
            <a:endParaRPr lang="en-US" altLang="en-US" sz="900" dirty="0">
              <a:solidFill>
                <a:srgbClr val="008000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dirty="0" err="1">
                <a:solidFill>
                  <a:srgbClr val="000000"/>
                </a:solidFill>
                <a:latin typeface="Courier New" panose="02070309020205020404" pitchFamily="49" charset="0"/>
              </a:rPr>
              <a:t>fontenc</a:t>
            </a:r>
            <a:endParaRPr lang="en-US" altLang="en-US" sz="900" dirty="0">
              <a:solidFill>
                <a:srgbClr val="008000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900" b="1" dirty="0">
                <a:solidFill>
                  <a:srgbClr val="008000"/>
                </a:solidFill>
                <a:latin typeface="Courier New" panose="02070309020205020404" pitchFamily="49" charset="0"/>
              </a:rPr>
              <a:t>\</a:t>
            </a:r>
            <a:r>
              <a:rPr lang="en-US" altLang="en-US" sz="900" b="1" dirty="0" err="1">
                <a:solidFill>
                  <a:srgbClr val="008000"/>
                </a:solidFill>
                <a:latin typeface="Courier New" panose="02070309020205020404" pitchFamily="49" charset="0"/>
              </a:rPr>
              <a:t>usepackage</a:t>
            </a:r>
            <a:r>
              <a:rPr lang="en-US" altLang="en-US" sz="900" dirty="0">
                <a:solidFill>
                  <a:srgbClr val="7D9029"/>
                </a:solidFill>
                <a:latin typeface="Courier New" panose="02070309020205020404" pitchFamily="49" charset="0"/>
              </a:rPr>
              <a:t>[cp1251]</a:t>
            </a:r>
            <a:endParaRPr lang="en-US" altLang="en-US" sz="900" dirty="0">
              <a:solidFill>
                <a:srgbClr val="008000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inputenc</a:t>
            </a:r>
            <a:endParaRPr lang="en-US" altLang="en-US" sz="900" dirty="0">
              <a:solidFill>
                <a:srgbClr val="008000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900" b="1" dirty="0">
                <a:solidFill>
                  <a:srgbClr val="008000"/>
                </a:solidFill>
                <a:latin typeface="Courier New" panose="02070309020205020404" pitchFamily="49" charset="0"/>
              </a:rPr>
              <a:t>\</a:t>
            </a:r>
            <a:r>
              <a:rPr lang="en-US" altLang="en-US" sz="900" b="1" dirty="0" err="1">
                <a:solidFill>
                  <a:srgbClr val="008000"/>
                </a:solidFill>
                <a:latin typeface="Courier New" panose="02070309020205020404" pitchFamily="49" charset="0"/>
              </a:rPr>
              <a:t>usepackage</a:t>
            </a:r>
            <a:r>
              <a:rPr lang="en-US" altLang="en-US" sz="900" dirty="0">
                <a:solidFill>
                  <a:srgbClr val="7D9029"/>
                </a:solidFill>
                <a:latin typeface="Courier New" panose="02070309020205020404" pitchFamily="49" charset="0"/>
              </a:rPr>
              <a:t>[</a:t>
            </a:r>
            <a:r>
              <a:rPr lang="en-US" altLang="en-US" sz="900" dirty="0" err="1">
                <a:solidFill>
                  <a:srgbClr val="7D9029"/>
                </a:solidFill>
                <a:latin typeface="Courier New" panose="02070309020205020404" pitchFamily="49" charset="0"/>
              </a:rPr>
              <a:t>english,bulgarian</a:t>
            </a:r>
            <a:r>
              <a:rPr lang="en-US" altLang="en-US" sz="900" dirty="0">
                <a:solidFill>
                  <a:srgbClr val="7D9029"/>
                </a:solidFill>
                <a:latin typeface="Courier New" panose="02070309020205020404" pitchFamily="49" charset="0"/>
              </a:rPr>
              <a:t>]</a:t>
            </a:r>
            <a:endParaRPr lang="en-US" altLang="en-US" sz="900" dirty="0">
              <a:solidFill>
                <a:srgbClr val="008000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dirty="0">
                <a:solidFill>
                  <a:srgbClr val="000000"/>
                </a:solidFill>
                <a:latin typeface="Courier New" panose="02070309020205020404" pitchFamily="49" charset="0"/>
              </a:rPr>
              <a:t>babel</a:t>
            </a:r>
            <a:endParaRPr lang="en-US" altLang="en-US" sz="900" dirty="0">
              <a:solidFill>
                <a:srgbClr val="008000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900" i="1" dirty="0">
                <a:solidFill>
                  <a:srgbClr val="408080"/>
                </a:solidFill>
                <a:latin typeface="Courier New" panose="02070309020205020404" pitchFamily="49" charset="0"/>
              </a:rPr>
              <a:t>%</a:t>
            </a:r>
            <a:r>
              <a:rPr lang="en-US" altLang="en-US" sz="9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900" b="1" dirty="0">
                <a:solidFill>
                  <a:srgbClr val="008000"/>
                </a:solidFill>
                <a:latin typeface="Courier New" panose="02070309020205020404" pitchFamily="49" charset="0"/>
              </a:rPr>
              <a:t>\</a:t>
            </a:r>
            <a:r>
              <a:rPr lang="en-US" altLang="en-US" sz="900" b="1" dirty="0" err="1">
                <a:solidFill>
                  <a:srgbClr val="008000"/>
                </a:solidFill>
                <a:latin typeface="Courier New" panose="02070309020205020404" pitchFamily="49" charset="0"/>
              </a:rPr>
              <a:t>usepackage</a:t>
            </a:r>
            <a:endParaRPr lang="en-US" altLang="en-US" sz="900" dirty="0">
              <a:solidFill>
                <a:srgbClr val="008000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dirty="0" err="1">
                <a:solidFill>
                  <a:srgbClr val="000000"/>
                </a:solidFill>
                <a:latin typeface="Courier New" panose="02070309020205020404" pitchFamily="49" charset="0"/>
              </a:rPr>
              <a:t>amsmath</a:t>
            </a:r>
            <a:endParaRPr lang="en-US" altLang="en-US" sz="900" dirty="0">
              <a:solidFill>
                <a:srgbClr val="008000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i="1" dirty="0">
                <a:solidFill>
                  <a:srgbClr val="408080"/>
                </a:solidFill>
                <a:latin typeface="Courier New" panose="02070309020205020404" pitchFamily="49" charset="0"/>
              </a:rPr>
              <a:t>%</a:t>
            </a:r>
            <a:r>
              <a:rPr lang="en-US" altLang="en-US" sz="900" i="1" dirty="0" err="1">
                <a:solidFill>
                  <a:srgbClr val="408080"/>
                </a:solidFill>
                <a:latin typeface="Courier New" panose="02070309020205020404" pitchFamily="49" charset="0"/>
              </a:rPr>
              <a:t>само</a:t>
            </a:r>
            <a:r>
              <a:rPr lang="en-US" altLang="en-US" sz="900" i="1" dirty="0">
                <a:solidFill>
                  <a:srgbClr val="408080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900" i="1" dirty="0" err="1">
                <a:solidFill>
                  <a:srgbClr val="408080"/>
                </a:solidFill>
                <a:latin typeface="Courier New" panose="02070309020205020404" pitchFamily="49" charset="0"/>
              </a:rPr>
              <a:t>ако</a:t>
            </a:r>
            <a:r>
              <a:rPr lang="en-US" altLang="en-US" sz="900" i="1" dirty="0">
                <a:solidFill>
                  <a:srgbClr val="408080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900" i="1" dirty="0" err="1">
                <a:solidFill>
                  <a:srgbClr val="408080"/>
                </a:solidFill>
                <a:latin typeface="Courier New" panose="02070309020205020404" pitchFamily="49" charset="0"/>
              </a:rPr>
              <a:t>се</a:t>
            </a:r>
            <a:r>
              <a:rPr lang="en-US" altLang="en-US" sz="900" i="1" dirty="0">
                <a:solidFill>
                  <a:srgbClr val="408080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900" i="1" dirty="0" err="1">
                <a:solidFill>
                  <a:srgbClr val="408080"/>
                </a:solidFill>
                <a:latin typeface="Courier New" panose="02070309020205020404" pitchFamily="49" charset="0"/>
              </a:rPr>
              <a:t>използва</a:t>
            </a:r>
            <a:r>
              <a:rPr lang="en-US" altLang="en-US" sz="900" i="1" dirty="0">
                <a:solidFill>
                  <a:srgbClr val="408080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900" i="1" dirty="0" err="1">
                <a:solidFill>
                  <a:srgbClr val="408080"/>
                </a:solidFill>
                <a:latin typeface="Courier New" panose="02070309020205020404" pitchFamily="49" charset="0"/>
              </a:rPr>
              <a:t>пакета</a:t>
            </a:r>
            <a:r>
              <a:rPr lang="en-US" altLang="en-US" sz="900" i="1" dirty="0">
                <a:solidFill>
                  <a:srgbClr val="408080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900" i="1" dirty="0" err="1">
                <a:solidFill>
                  <a:srgbClr val="408080"/>
                </a:solidFill>
                <a:latin typeface="Courier New" panose="02070309020205020404" pitchFamily="49" charset="0"/>
              </a:rPr>
              <a:t>за</a:t>
            </a:r>
            <a:r>
              <a:rPr lang="en-US" altLang="en-US" sz="900" i="1" dirty="0">
                <a:solidFill>
                  <a:srgbClr val="408080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900" i="1" dirty="0" err="1">
                <a:solidFill>
                  <a:srgbClr val="408080"/>
                </a:solidFill>
                <a:latin typeface="Courier New" panose="02070309020205020404" pitchFamily="49" charset="0"/>
              </a:rPr>
              <a:t>висша</a:t>
            </a:r>
            <a:r>
              <a:rPr lang="en-US" altLang="en-US" sz="900" i="1" dirty="0">
                <a:solidFill>
                  <a:srgbClr val="408080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900" i="1" dirty="0" err="1">
                <a:solidFill>
                  <a:srgbClr val="408080"/>
                </a:solidFill>
                <a:latin typeface="Courier New" panose="02070309020205020404" pitchFamily="49" charset="0"/>
              </a:rPr>
              <a:t>математика</a:t>
            </a:r>
            <a:r>
              <a:rPr lang="en-US" altLang="en-US" sz="900" i="1" dirty="0">
                <a:solidFill>
                  <a:srgbClr val="408080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900" i="1" dirty="0" err="1">
                <a:solidFill>
                  <a:srgbClr val="408080"/>
                </a:solidFill>
                <a:latin typeface="Courier New" panose="02070309020205020404" pitchFamily="49" charset="0"/>
              </a:rPr>
              <a:t>amsmath</a:t>
            </a:r>
            <a:r>
              <a:rPr lang="en-US" altLang="en-US" sz="9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900" b="1" dirty="0">
                <a:solidFill>
                  <a:srgbClr val="008000"/>
                </a:solidFill>
                <a:latin typeface="Courier New" panose="02070309020205020404" pitchFamily="49" charset="0"/>
              </a:rPr>
              <a:t>\title</a:t>
            </a:r>
            <a:endParaRPr lang="en-US" altLang="en-US" sz="900" dirty="0">
              <a:solidFill>
                <a:srgbClr val="008000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b="1" dirty="0">
                <a:solidFill>
                  <a:srgbClr val="008000"/>
                </a:solidFill>
                <a:latin typeface="Courier New" panose="02070309020205020404" pitchFamily="49" charset="0"/>
              </a:rPr>
              <a:t>\LaTeX</a:t>
            </a:r>
            <a:endParaRPr lang="en-US" altLang="en-US" sz="900" dirty="0">
              <a:solidFill>
                <a:srgbClr val="008000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i="1" dirty="0">
                <a:solidFill>
                  <a:srgbClr val="408080"/>
                </a:solidFill>
                <a:latin typeface="Courier New" panose="02070309020205020404" pitchFamily="49" charset="0"/>
              </a:rPr>
              <a:t>%</a:t>
            </a:r>
            <a:r>
              <a:rPr lang="en-US" altLang="en-US" sz="900" i="1" dirty="0" err="1">
                <a:solidFill>
                  <a:srgbClr val="408080"/>
                </a:solidFill>
                <a:latin typeface="Courier New" panose="02070309020205020404" pitchFamily="49" charset="0"/>
              </a:rPr>
              <a:t>заглавие</a:t>
            </a:r>
            <a:r>
              <a:rPr lang="en-US" altLang="en-US" sz="9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900" b="1" dirty="0">
                <a:solidFill>
                  <a:srgbClr val="008000"/>
                </a:solidFill>
                <a:latin typeface="Courier New" panose="02070309020205020404" pitchFamily="49" charset="0"/>
              </a:rPr>
              <a:t>\date</a:t>
            </a:r>
            <a:endParaRPr lang="en-US" altLang="en-US" sz="900" dirty="0">
              <a:solidFill>
                <a:srgbClr val="008000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b="1" dirty="0">
                <a:solidFill>
                  <a:srgbClr val="008000"/>
                </a:solidFill>
                <a:latin typeface="Courier New" panose="02070309020205020404" pitchFamily="49" charset="0"/>
              </a:rPr>
              <a:t>\today</a:t>
            </a:r>
            <a:endParaRPr lang="en-US" altLang="en-US" sz="900" dirty="0">
              <a:solidFill>
                <a:srgbClr val="008000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i="1" dirty="0">
                <a:solidFill>
                  <a:srgbClr val="408080"/>
                </a:solidFill>
                <a:latin typeface="Courier New" panose="02070309020205020404" pitchFamily="49" charset="0"/>
              </a:rPr>
              <a:t>%</a:t>
            </a:r>
            <a:r>
              <a:rPr lang="en-US" altLang="en-US" sz="900" i="1" dirty="0" err="1">
                <a:solidFill>
                  <a:srgbClr val="408080"/>
                </a:solidFill>
                <a:latin typeface="Courier New" panose="02070309020205020404" pitchFamily="49" charset="0"/>
              </a:rPr>
              <a:t>дата</a:t>
            </a:r>
            <a:r>
              <a:rPr lang="en-US" altLang="en-US" sz="900" i="1" dirty="0">
                <a:solidFill>
                  <a:srgbClr val="408080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900" i="1" dirty="0" err="1">
                <a:solidFill>
                  <a:srgbClr val="408080"/>
                </a:solidFill>
                <a:latin typeface="Courier New" panose="02070309020205020404" pitchFamily="49" charset="0"/>
              </a:rPr>
              <a:t>на</a:t>
            </a:r>
            <a:r>
              <a:rPr lang="en-US" altLang="en-US" sz="900" i="1" dirty="0">
                <a:solidFill>
                  <a:srgbClr val="408080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900" i="1" dirty="0" err="1">
                <a:solidFill>
                  <a:srgbClr val="408080"/>
                </a:solidFill>
                <a:latin typeface="Courier New" panose="02070309020205020404" pitchFamily="49" charset="0"/>
              </a:rPr>
              <a:t>текущия</a:t>
            </a:r>
            <a:r>
              <a:rPr lang="en-US" altLang="en-US" sz="900" i="1" dirty="0">
                <a:solidFill>
                  <a:srgbClr val="408080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900" i="1" dirty="0" err="1">
                <a:solidFill>
                  <a:srgbClr val="408080"/>
                </a:solidFill>
                <a:latin typeface="Courier New" panose="02070309020205020404" pitchFamily="49" charset="0"/>
              </a:rPr>
              <a:t>език</a:t>
            </a:r>
            <a:r>
              <a:rPr lang="en-US" altLang="en-US" sz="9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900" b="1" dirty="0">
                <a:solidFill>
                  <a:srgbClr val="008000"/>
                </a:solidFill>
                <a:latin typeface="Courier New" panose="02070309020205020404" pitchFamily="49" charset="0"/>
              </a:rPr>
              <a:t>\author</a:t>
            </a:r>
            <a:endParaRPr lang="en-US" altLang="en-US" sz="900" dirty="0">
              <a:solidFill>
                <a:srgbClr val="008000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i="1" dirty="0">
                <a:solidFill>
                  <a:srgbClr val="408080"/>
                </a:solidFill>
                <a:latin typeface="Courier New" panose="02070309020205020404" pitchFamily="49" charset="0"/>
              </a:rPr>
              <a:t>%</a:t>
            </a:r>
            <a:r>
              <a:rPr lang="en-US" altLang="en-US" sz="900" i="1" dirty="0" err="1">
                <a:solidFill>
                  <a:srgbClr val="408080"/>
                </a:solidFill>
                <a:latin typeface="Courier New" panose="02070309020205020404" pitchFamily="49" charset="0"/>
              </a:rPr>
              <a:t>име</a:t>
            </a:r>
            <a:r>
              <a:rPr lang="en-US" altLang="en-US" sz="900" i="1" dirty="0">
                <a:solidFill>
                  <a:srgbClr val="408080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900" i="1" dirty="0" err="1">
                <a:solidFill>
                  <a:srgbClr val="408080"/>
                </a:solidFill>
                <a:latin typeface="Courier New" panose="02070309020205020404" pitchFamily="49" charset="0"/>
              </a:rPr>
              <a:t>на</a:t>
            </a:r>
            <a:r>
              <a:rPr lang="en-US" altLang="en-US" sz="900" i="1" dirty="0">
                <a:solidFill>
                  <a:srgbClr val="408080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900" i="1" dirty="0" err="1">
                <a:solidFill>
                  <a:srgbClr val="408080"/>
                </a:solidFill>
                <a:latin typeface="Courier New" panose="02070309020205020404" pitchFamily="49" charset="0"/>
              </a:rPr>
              <a:t>автора</a:t>
            </a:r>
            <a:r>
              <a:rPr lang="en-US" altLang="en-US" sz="9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900" b="1" dirty="0">
                <a:solidFill>
                  <a:srgbClr val="008000"/>
                </a:solidFill>
                <a:latin typeface="Courier New" panose="02070309020205020404" pitchFamily="49" charset="0"/>
              </a:rPr>
              <a:t>\begin</a:t>
            </a:r>
            <a:endParaRPr lang="en-US" altLang="en-US" sz="900" dirty="0">
              <a:solidFill>
                <a:srgbClr val="008000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dirty="0">
                <a:solidFill>
                  <a:srgbClr val="000000"/>
                </a:solidFill>
                <a:latin typeface="Courier New" panose="02070309020205020404" pitchFamily="49" charset="0"/>
              </a:rPr>
              <a:t>document</a:t>
            </a:r>
            <a:endParaRPr lang="en-US" altLang="en-US" sz="900" dirty="0">
              <a:solidFill>
                <a:srgbClr val="008000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i="1" dirty="0">
                <a:solidFill>
                  <a:srgbClr val="408080"/>
                </a:solidFill>
                <a:latin typeface="Courier New" panose="02070309020205020404" pitchFamily="49" charset="0"/>
              </a:rPr>
              <a:t>%</a:t>
            </a:r>
            <a:r>
              <a:rPr lang="en-US" altLang="en-US" sz="900" i="1" dirty="0" err="1">
                <a:solidFill>
                  <a:srgbClr val="408080"/>
                </a:solidFill>
                <a:latin typeface="Courier New" panose="02070309020205020404" pitchFamily="49" charset="0"/>
              </a:rPr>
              <a:t>начало</a:t>
            </a:r>
            <a:r>
              <a:rPr lang="en-US" altLang="en-US" sz="900" i="1" dirty="0">
                <a:solidFill>
                  <a:srgbClr val="408080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900" i="1" dirty="0" err="1">
                <a:solidFill>
                  <a:srgbClr val="408080"/>
                </a:solidFill>
                <a:latin typeface="Courier New" panose="02070309020205020404" pitchFamily="49" charset="0"/>
              </a:rPr>
              <a:t>на</a:t>
            </a:r>
            <a:r>
              <a:rPr lang="en-US" altLang="en-US" sz="900" i="1" dirty="0">
                <a:solidFill>
                  <a:srgbClr val="408080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900" i="1" dirty="0" err="1">
                <a:solidFill>
                  <a:srgbClr val="408080"/>
                </a:solidFill>
                <a:latin typeface="Courier New" panose="02070309020205020404" pitchFamily="49" charset="0"/>
              </a:rPr>
              <a:t>документа</a:t>
            </a:r>
            <a:r>
              <a:rPr lang="en-US" altLang="en-US" sz="9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900" b="1" dirty="0">
                <a:solidFill>
                  <a:srgbClr val="008000"/>
                </a:solidFill>
                <a:latin typeface="Courier New" panose="02070309020205020404" pitchFamily="49" charset="0"/>
              </a:rPr>
              <a:t>\</a:t>
            </a:r>
            <a:r>
              <a:rPr lang="en-US" altLang="en-US" sz="900" b="1" dirty="0" err="1">
                <a:solidFill>
                  <a:srgbClr val="008000"/>
                </a:solidFill>
                <a:latin typeface="Courier New" panose="02070309020205020404" pitchFamily="49" charset="0"/>
              </a:rPr>
              <a:t>maketitle</a:t>
            </a:r>
            <a:r>
              <a:rPr lang="en-US" altLang="en-US" sz="900" dirty="0">
                <a:solidFill>
                  <a:srgbClr val="000000"/>
                </a:solidFill>
                <a:latin typeface="Courier New" panose="02070309020205020404" pitchFamily="49" charset="0"/>
              </a:rPr>
              <a:t> Hello </a:t>
            </a:r>
            <a:r>
              <a:rPr lang="en-US" altLang="en-US" sz="900" b="1" dirty="0">
                <a:solidFill>
                  <a:srgbClr val="008000"/>
                </a:solidFill>
                <a:latin typeface="Courier New" panose="02070309020205020404" pitchFamily="49" charset="0"/>
              </a:rPr>
              <a:t>\LaTeX</a:t>
            </a:r>
            <a:endParaRPr lang="en-US" altLang="en-US" sz="900" dirty="0">
              <a:solidFill>
                <a:srgbClr val="008000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dirty="0">
                <a:solidFill>
                  <a:srgbClr val="000000"/>
                </a:solidFill>
                <a:latin typeface="Courier New" panose="02070309020205020404" pitchFamily="49" charset="0"/>
              </a:rPr>
              <a:t>! </a:t>
            </a:r>
            <a:r>
              <a:rPr lang="en-US" altLang="en-US" sz="900" i="1" dirty="0">
                <a:solidFill>
                  <a:srgbClr val="408080"/>
                </a:solidFill>
                <a:latin typeface="Courier New" panose="02070309020205020404" pitchFamily="49" charset="0"/>
              </a:rPr>
              <a:t>% </a:t>
            </a:r>
            <a:r>
              <a:rPr lang="en-US" altLang="en-US" sz="900" i="1" dirty="0" err="1">
                <a:solidFill>
                  <a:srgbClr val="408080"/>
                </a:solidFill>
                <a:latin typeface="Courier New" panose="02070309020205020404" pitchFamily="49" charset="0"/>
              </a:rPr>
              <a:t>Това</a:t>
            </a:r>
            <a:r>
              <a:rPr lang="en-US" altLang="en-US" sz="900" i="1" dirty="0">
                <a:solidFill>
                  <a:srgbClr val="408080"/>
                </a:solidFill>
                <a:latin typeface="Courier New" panose="02070309020205020404" pitchFamily="49" charset="0"/>
              </a:rPr>
              <a:t> е </a:t>
            </a:r>
            <a:r>
              <a:rPr lang="en-US" altLang="en-US" sz="900" i="1" dirty="0" err="1">
                <a:solidFill>
                  <a:srgbClr val="408080"/>
                </a:solidFill>
                <a:latin typeface="Courier New" panose="02070309020205020404" pitchFamily="49" charset="0"/>
              </a:rPr>
              <a:t>коментар</a:t>
            </a:r>
            <a:r>
              <a:rPr lang="en-US" altLang="en-US" sz="900" i="1" dirty="0">
                <a:solidFill>
                  <a:srgbClr val="408080"/>
                </a:solidFill>
                <a:latin typeface="Courier New" panose="02070309020205020404" pitchFamily="49" charset="0"/>
              </a:rPr>
              <a:t>. </a:t>
            </a:r>
            <a:r>
              <a:rPr lang="en-US" altLang="en-US" sz="900" i="1" dirty="0" err="1">
                <a:solidFill>
                  <a:srgbClr val="408080"/>
                </a:solidFill>
                <a:latin typeface="Courier New" panose="02070309020205020404" pitchFamily="49" charset="0"/>
              </a:rPr>
              <a:t>Той</a:t>
            </a:r>
            <a:r>
              <a:rPr lang="en-US" altLang="en-US" sz="900" i="1" dirty="0">
                <a:solidFill>
                  <a:srgbClr val="408080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900" i="1" dirty="0" err="1">
                <a:solidFill>
                  <a:srgbClr val="408080"/>
                </a:solidFill>
                <a:latin typeface="Courier New" panose="02070309020205020404" pitchFamily="49" charset="0"/>
              </a:rPr>
              <a:t>не</a:t>
            </a:r>
            <a:r>
              <a:rPr lang="en-US" altLang="en-US" sz="900" i="1" dirty="0">
                <a:solidFill>
                  <a:srgbClr val="408080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900" i="1" dirty="0" err="1">
                <a:solidFill>
                  <a:srgbClr val="408080"/>
                </a:solidFill>
                <a:latin typeface="Courier New" panose="02070309020205020404" pitchFamily="49" charset="0"/>
              </a:rPr>
              <a:t>се</a:t>
            </a:r>
            <a:r>
              <a:rPr lang="en-US" altLang="en-US" sz="900" i="1" dirty="0">
                <a:solidFill>
                  <a:srgbClr val="408080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900" i="1" dirty="0" err="1">
                <a:solidFill>
                  <a:srgbClr val="408080"/>
                </a:solidFill>
                <a:latin typeface="Courier New" panose="02070309020205020404" pitchFamily="49" charset="0"/>
              </a:rPr>
              <a:t>появява</a:t>
            </a:r>
            <a:r>
              <a:rPr lang="en-US" altLang="en-US" sz="900" i="1" dirty="0">
                <a:solidFill>
                  <a:srgbClr val="408080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900" i="1" dirty="0" err="1">
                <a:solidFill>
                  <a:srgbClr val="408080"/>
                </a:solidFill>
                <a:latin typeface="Courier New" panose="02070309020205020404" pitchFamily="49" charset="0"/>
              </a:rPr>
              <a:t>във</a:t>
            </a:r>
            <a:r>
              <a:rPr lang="en-US" altLang="en-US" sz="900" i="1" dirty="0">
                <a:solidFill>
                  <a:srgbClr val="408080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900" i="1" dirty="0" err="1">
                <a:solidFill>
                  <a:srgbClr val="408080"/>
                </a:solidFill>
                <a:latin typeface="Courier New" panose="02070309020205020404" pitchFamily="49" charset="0"/>
              </a:rPr>
              <a:t>форматирания</a:t>
            </a:r>
            <a:r>
              <a:rPr lang="en-US" altLang="en-US" sz="900" i="1" dirty="0">
                <a:solidFill>
                  <a:srgbClr val="408080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900" i="1" dirty="0" err="1">
                <a:solidFill>
                  <a:srgbClr val="408080"/>
                </a:solidFill>
                <a:latin typeface="Courier New" panose="02070309020205020404" pitchFamily="49" charset="0"/>
              </a:rPr>
              <a:t>документ</a:t>
            </a:r>
            <a:r>
              <a:rPr lang="en-US" altLang="en-US" sz="9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900" b="1" dirty="0">
                <a:solidFill>
                  <a:srgbClr val="008000"/>
                </a:solidFill>
                <a:latin typeface="Courier New" panose="02070309020205020404" pitchFamily="49" charset="0"/>
              </a:rPr>
              <a:t>\begin</a:t>
            </a:r>
            <a:endParaRPr lang="en-US" altLang="en-US" sz="900" dirty="0">
              <a:solidFill>
                <a:srgbClr val="008000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dirty="0">
                <a:solidFill>
                  <a:srgbClr val="000000"/>
                </a:solidFill>
                <a:latin typeface="Courier New" panose="02070309020205020404" pitchFamily="49" charset="0"/>
              </a:rPr>
              <a:t>align</a:t>
            </a:r>
            <a:endParaRPr lang="en-US" altLang="en-US" sz="900" dirty="0">
              <a:solidFill>
                <a:srgbClr val="008000"/>
              </a:solidFill>
              <a:latin typeface="Arial" panose="020B0604020202020204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F103DFC-D2AF-4F26-A4FB-333395B17EA1}"/>
              </a:ext>
            </a:extLst>
          </p:cNvPr>
          <p:cNvSpPr txBox="1"/>
          <p:nvPr/>
        </p:nvSpPr>
        <p:spPr>
          <a:xfrm>
            <a:off x="685094" y="1327380"/>
            <a:ext cx="82650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dirty="0"/>
              <a:t> </a:t>
            </a:r>
            <a:r>
              <a:rPr lang="bg-BG" sz="1400" dirty="0"/>
              <a:t>се произнася: „</a:t>
            </a:r>
            <a:r>
              <a:rPr lang="bg-BG" sz="1400" dirty="0" err="1"/>
              <a:t>лейтех</a:t>
            </a:r>
            <a:r>
              <a:rPr lang="bg-BG" sz="1400" dirty="0"/>
              <a:t>“ или: „</a:t>
            </a:r>
            <a:r>
              <a:rPr lang="bg-BG" sz="1400" dirty="0" err="1"/>
              <a:t>латех</a:t>
            </a:r>
            <a:r>
              <a:rPr lang="bg-BG" sz="1400" dirty="0"/>
              <a:t>“. В </a:t>
            </a:r>
            <a:r>
              <a:rPr lang="en-US" sz="1400" dirty="0"/>
              <a:t>ASCII</a:t>
            </a:r>
            <a:r>
              <a:rPr lang="bg-BG" sz="1400" dirty="0"/>
              <a:t>-Среда, думата пишем:</a:t>
            </a:r>
            <a:r>
              <a:rPr lang="bg-BG" dirty="0"/>
              <a:t> </a:t>
            </a:r>
            <a:r>
              <a:rPr lang="en-US" sz="1400" b="1" dirty="0"/>
              <a:t>LaTeX</a:t>
            </a:r>
            <a:r>
              <a:rPr lang="en-US" sz="1400" dirty="0"/>
              <a:t>.</a:t>
            </a:r>
            <a:r>
              <a:rPr lang="bg-BG" sz="1400" dirty="0"/>
              <a:t>                 произнасяме: „</a:t>
            </a:r>
            <a:r>
              <a:rPr lang="bg-BG" sz="1400" dirty="0" err="1"/>
              <a:t>лейтех</a:t>
            </a:r>
            <a:r>
              <a:rPr lang="bg-BG" sz="1400" dirty="0"/>
              <a:t>-</a:t>
            </a:r>
            <a:endParaRPr lang="en-US" sz="1400" dirty="0"/>
          </a:p>
        </p:txBody>
      </p:sp>
      <p:pic>
        <p:nvPicPr>
          <p:cNvPr id="38" name="Picture 37">
            <a:hlinkClick r:id="rId7"/>
            <a:extLst>
              <a:ext uri="{FF2B5EF4-FFF2-40B4-BE49-F238E27FC236}">
                <a16:creationId xmlns:a16="http://schemas.microsoft.com/office/drawing/2014/main" id="{C8C4B47A-CA7A-4EBC-8268-69DB29C314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00800" y="1447800"/>
            <a:ext cx="620191" cy="192762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60D07AF0-7327-4D28-A345-7D1B5458BB48}"/>
              </a:ext>
            </a:extLst>
          </p:cNvPr>
          <p:cNvSpPr txBox="1"/>
          <p:nvPr/>
        </p:nvSpPr>
        <p:spPr>
          <a:xfrm>
            <a:off x="273737" y="1567474"/>
            <a:ext cx="21734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1400" dirty="0"/>
              <a:t>ту-</a:t>
            </a:r>
            <a:r>
              <a:rPr lang="bg-BG" sz="1400" dirty="0" err="1"/>
              <a:t>епс</a:t>
            </a:r>
            <a:r>
              <a:rPr lang="bg-BG" sz="1400" dirty="0"/>
              <a:t>“ и пишем: </a:t>
            </a:r>
            <a:r>
              <a:rPr lang="en-US" sz="1400" b="1" dirty="0"/>
              <a:t>LaTeX2e</a:t>
            </a:r>
            <a:r>
              <a:rPr lang="en-US" sz="1400" dirty="0"/>
              <a:t>.</a:t>
            </a:r>
          </a:p>
          <a:p>
            <a:endParaRPr lang="en-US" dirty="0"/>
          </a:p>
        </p:txBody>
      </p:sp>
      <p:pic>
        <p:nvPicPr>
          <p:cNvPr id="40" name="Picture 39">
            <a:hlinkClick r:id="rId9"/>
            <a:extLst>
              <a:ext uri="{FF2B5EF4-FFF2-40B4-BE49-F238E27FC236}">
                <a16:creationId xmlns:a16="http://schemas.microsoft.com/office/drawing/2014/main" id="{8DC3E39A-2E55-4AA5-909F-D7B99C5D7E8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03321" y="3469633"/>
            <a:ext cx="3813333" cy="1884667"/>
          </a:xfrm>
          <a:prstGeom prst="rect">
            <a:avLst/>
          </a:prstGeom>
        </p:spPr>
      </p:pic>
      <p:pic>
        <p:nvPicPr>
          <p:cNvPr id="9" name="Content Placeholder 5">
            <a:extLst>
              <a:ext uri="{FF2B5EF4-FFF2-40B4-BE49-F238E27FC236}">
                <a16:creationId xmlns:a16="http://schemas.microsoft.com/office/drawing/2014/main" id="{C540E87E-9E3D-4033-930F-246CCAD6A8C8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11876"/>
            <a:ext cx="9169879" cy="762000"/>
          </a:xfrm>
          <a:prstGeom prst="rect">
            <a:avLst/>
          </a:prstGeom>
        </p:spPr>
      </p:pic>
      <p:sp>
        <p:nvSpPr>
          <p:cNvPr id="31" name="Title 1">
            <a:extLst>
              <a:ext uri="{FF2B5EF4-FFF2-40B4-BE49-F238E27FC236}">
                <a16:creationId xmlns:a16="http://schemas.microsoft.com/office/drawing/2014/main" id="{715AAFF0-BE82-43FF-95A8-565120585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877" y="3124200"/>
            <a:ext cx="955324" cy="384660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bg-BG" sz="1600" dirty="0">
                <a:solidFill>
                  <a:srgbClr val="FF3300"/>
                </a:solidFill>
                <a:hlinkClick r:id="rId12"/>
              </a:rPr>
              <a:t>Пример</a:t>
            </a:r>
            <a:r>
              <a:rPr lang="bg-BG" sz="1600" dirty="0">
                <a:solidFill>
                  <a:srgbClr val="0000FF"/>
                </a:solidFill>
              </a:rPr>
              <a:t>:</a:t>
            </a:r>
            <a:endParaRPr lang="en-US" sz="1600" dirty="0">
              <a:solidFill>
                <a:srgbClr val="FF3300"/>
              </a:solidFill>
            </a:endParaRPr>
          </a:p>
        </p:txBody>
      </p:sp>
      <p:sp>
        <p:nvSpPr>
          <p:cNvPr id="41" name="Title 1">
            <a:extLst>
              <a:ext uri="{FF2B5EF4-FFF2-40B4-BE49-F238E27FC236}">
                <a16:creationId xmlns:a16="http://schemas.microsoft.com/office/drawing/2014/main" id="{21388516-66DE-40DB-85DF-10C7D414619F}"/>
              </a:ext>
            </a:extLst>
          </p:cNvPr>
          <p:cNvSpPr txBox="1">
            <a:spLocks/>
          </p:cNvSpPr>
          <p:nvPr/>
        </p:nvSpPr>
        <p:spPr>
          <a:xfrm>
            <a:off x="4988276" y="3124200"/>
            <a:ext cx="955324" cy="384660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bg-BG" sz="1600" dirty="0">
                <a:solidFill>
                  <a:srgbClr val="FF3300"/>
                </a:solidFill>
              </a:rPr>
              <a:t>Резултат</a:t>
            </a:r>
            <a:r>
              <a:rPr lang="bg-BG" sz="1600" dirty="0">
                <a:solidFill>
                  <a:srgbClr val="0000FF"/>
                </a:solidFill>
              </a:rPr>
              <a:t>:</a:t>
            </a:r>
            <a:endParaRPr lang="en-US" sz="1600" dirty="0">
              <a:solidFill>
                <a:srgbClr val="FF3300"/>
              </a:solidFill>
            </a:endParaRPr>
          </a:p>
        </p:txBody>
      </p: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8F6F74D0-4D6A-4BE8-9364-FBCFD94C0C44}"/>
              </a:ext>
            </a:extLst>
          </p:cNvPr>
          <p:cNvSpPr txBox="1">
            <a:spLocks/>
          </p:cNvSpPr>
          <p:nvPr/>
        </p:nvSpPr>
        <p:spPr>
          <a:xfrm>
            <a:off x="6883879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dirty="0"/>
              <a:t>Стр. </a:t>
            </a:r>
            <a:fld id="{71734E5D-357F-4193-8BCE-89C0C4C454A4}" type="slidenum">
              <a:rPr lang="en-US" smtClean="0"/>
              <a:pPr/>
              <a:t>23</a:t>
            </a:fld>
            <a:r>
              <a:rPr lang="bg-BG" dirty="0"/>
              <a:t> от 33</a:t>
            </a:r>
            <a:endParaRPr 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D09D5A6-090F-4B80-9590-1436BB8660DA}"/>
              </a:ext>
            </a:extLst>
          </p:cNvPr>
          <p:cNvSpPr txBox="1"/>
          <p:nvPr/>
        </p:nvSpPr>
        <p:spPr>
          <a:xfrm>
            <a:off x="-141385" y="1077485"/>
            <a:ext cx="27767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dirty="0"/>
              <a:t>	</a:t>
            </a:r>
            <a:r>
              <a:rPr lang="bg-BG" sz="1400" dirty="0"/>
              <a:t>е наречена:                . </a:t>
            </a:r>
          </a:p>
        </p:txBody>
      </p:sp>
      <p:pic>
        <p:nvPicPr>
          <p:cNvPr id="16" name="Picture 15" descr="A picture containing object&#10;&#10;Description automatically generated">
            <a:hlinkClick r:id="rId13"/>
            <a:extLst>
              <a:ext uri="{FF2B5EF4-FFF2-40B4-BE49-F238E27FC236}">
                <a16:creationId xmlns:a16="http://schemas.microsoft.com/office/drawing/2014/main" id="{F39C26A6-F60E-40EE-B2F5-7B7678BF7B9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447800"/>
            <a:ext cx="458667" cy="192000"/>
          </a:xfrm>
          <a:prstGeom prst="rect">
            <a:avLst/>
          </a:prstGeom>
        </p:spPr>
      </p:pic>
      <p:pic>
        <p:nvPicPr>
          <p:cNvPr id="14" name="Picture 13" descr="A picture containing object&#10;&#10;Description automatically generated">
            <a:hlinkClick r:id="rId13"/>
            <a:extLst>
              <a:ext uri="{FF2B5EF4-FFF2-40B4-BE49-F238E27FC236}">
                <a16:creationId xmlns:a16="http://schemas.microsoft.com/office/drawing/2014/main" id="{2DFBB595-FEBE-485E-8276-51CBA10CDB3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33" y="762000"/>
            <a:ext cx="458667" cy="192000"/>
          </a:xfrm>
          <a:prstGeom prst="rect">
            <a:avLst/>
          </a:prstGeom>
        </p:spPr>
      </p:pic>
      <p:pic>
        <p:nvPicPr>
          <p:cNvPr id="4" name="Picture 3" descr="A close up of a logo&#10;&#10;Description automatically generated">
            <a:hlinkClick r:id="rId15"/>
            <a:extLst>
              <a:ext uri="{FF2B5EF4-FFF2-40B4-BE49-F238E27FC236}">
                <a16:creationId xmlns:a16="http://schemas.microsoft.com/office/drawing/2014/main" id="{F33778E9-B668-48EB-B012-6F91A0626F5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762000"/>
            <a:ext cx="544762" cy="184381"/>
          </a:xfrm>
          <a:prstGeom prst="rect">
            <a:avLst/>
          </a:prstGeom>
        </p:spPr>
      </p:pic>
      <p:pic>
        <p:nvPicPr>
          <p:cNvPr id="15" name="Picture 14" descr="A picture containing object&#10;&#10;Description automatically generated">
            <a:hlinkClick r:id="rId13"/>
            <a:extLst>
              <a:ext uri="{FF2B5EF4-FFF2-40B4-BE49-F238E27FC236}">
                <a16:creationId xmlns:a16="http://schemas.microsoft.com/office/drawing/2014/main" id="{44596C7D-F666-4B35-9E75-C418451BB1D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7933" y="990600"/>
            <a:ext cx="458667" cy="192000"/>
          </a:xfrm>
          <a:prstGeom prst="rect">
            <a:avLst/>
          </a:prstGeom>
        </p:spPr>
      </p:pic>
      <p:pic>
        <p:nvPicPr>
          <p:cNvPr id="17" name="Picture 16" descr="A picture containing object&#10;&#10;Description automatically generated">
            <a:hlinkClick r:id="rId13"/>
            <a:extLst>
              <a:ext uri="{FF2B5EF4-FFF2-40B4-BE49-F238E27FC236}">
                <a16:creationId xmlns:a16="http://schemas.microsoft.com/office/drawing/2014/main" id="{7EB134E2-EA71-4CBF-8964-9563F511359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179600"/>
            <a:ext cx="458667" cy="192000"/>
          </a:xfrm>
          <a:prstGeom prst="rect">
            <a:avLst/>
          </a:prstGeom>
        </p:spPr>
      </p:pic>
      <p:pic>
        <p:nvPicPr>
          <p:cNvPr id="5" name="Picture 4">
            <a:hlinkClick r:id="rId7"/>
            <a:extLst>
              <a:ext uri="{FF2B5EF4-FFF2-40B4-BE49-F238E27FC236}">
                <a16:creationId xmlns:a16="http://schemas.microsoft.com/office/drawing/2014/main" id="{7EE0966E-E433-4740-A490-CC40740612B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53787" y="1172171"/>
            <a:ext cx="620191" cy="192762"/>
          </a:xfrm>
          <a:prstGeom prst="rect">
            <a:avLst/>
          </a:prstGeom>
        </p:spPr>
      </p:pic>
      <p:pic>
        <p:nvPicPr>
          <p:cNvPr id="21" name="Picture 20" descr="A picture containing object&#10;&#10;Description automatically generated">
            <a:hlinkClick r:id="rId13"/>
            <a:extLst>
              <a:ext uri="{FF2B5EF4-FFF2-40B4-BE49-F238E27FC236}">
                <a16:creationId xmlns:a16="http://schemas.microsoft.com/office/drawing/2014/main" id="{7E852ECA-4025-459A-89AE-3477500BB66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435" y="1984736"/>
            <a:ext cx="458667" cy="192000"/>
          </a:xfrm>
          <a:prstGeom prst="rect">
            <a:avLst/>
          </a:prstGeom>
        </p:spPr>
      </p:pic>
      <p:pic>
        <p:nvPicPr>
          <p:cNvPr id="30" name="Picture 29" descr="A picture containing object&#10;&#10;Description automatically generated">
            <a:hlinkClick r:id="rId13"/>
            <a:extLst>
              <a:ext uri="{FF2B5EF4-FFF2-40B4-BE49-F238E27FC236}">
                <a16:creationId xmlns:a16="http://schemas.microsoft.com/office/drawing/2014/main" id="{486D63E5-D2E6-48A0-85C5-EE9A3B22889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2819400"/>
            <a:ext cx="458667" cy="1920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2FBB779-16EB-4870-BA9B-5BDCE203586A}"/>
              </a:ext>
            </a:extLst>
          </p:cNvPr>
          <p:cNvSpPr txBox="1"/>
          <p:nvPr/>
        </p:nvSpPr>
        <p:spPr>
          <a:xfrm>
            <a:off x="247858" y="1905000"/>
            <a:ext cx="87437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bg-BG" sz="1400" dirty="0"/>
              <a:t> е </a:t>
            </a:r>
            <a:r>
              <a:rPr lang="bg-BG" sz="1400" dirty="0">
                <a:hlinkClick r:id="rId17"/>
              </a:rPr>
              <a:t>Език за Маркиране</a:t>
            </a:r>
            <a:r>
              <a:rPr lang="bg-BG" sz="1400" dirty="0"/>
              <a:t>. С него се СЪЗДАВАТ Документи със СПЕЦИФИЧНО Съдържание (Специални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71520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>
            <a:hlinkClick r:id="rId2"/>
            <a:extLst>
              <a:ext uri="{FF2B5EF4-FFF2-40B4-BE49-F238E27FC236}">
                <a16:creationId xmlns:a16="http://schemas.microsoft.com/office/drawing/2014/main" id="{D7EDA214-F5DD-4055-9782-6A82F00107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52600"/>
            <a:ext cx="9144000" cy="5143500"/>
          </a:xfrm>
          <a:prstGeom prst="rect">
            <a:avLst/>
          </a:prstGeom>
        </p:spPr>
      </p:pic>
      <p:pic>
        <p:nvPicPr>
          <p:cNvPr id="21" name="Content Placeholder 5">
            <a:extLst>
              <a:ext uri="{FF2B5EF4-FFF2-40B4-BE49-F238E27FC236}">
                <a16:creationId xmlns:a16="http://schemas.microsoft.com/office/drawing/2014/main" id="{CFC4FD07-A718-4C99-BF30-CF62E3C46C2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11876"/>
            <a:ext cx="9169879" cy="7620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5E0964A1-A0F0-450A-BDA1-A2AFD80FA966}"/>
              </a:ext>
            </a:extLst>
          </p:cNvPr>
          <p:cNvSpPr txBox="1">
            <a:spLocks/>
          </p:cNvSpPr>
          <p:nvPr/>
        </p:nvSpPr>
        <p:spPr>
          <a:xfrm>
            <a:off x="295352" y="321651"/>
            <a:ext cx="3581400" cy="407503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>
            <a:normAutofit fontScale="900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bg-BG" sz="2300" dirty="0">
                <a:solidFill>
                  <a:srgbClr val="0000FF"/>
                </a:solidFill>
              </a:rPr>
              <a:t>Характерни </a:t>
            </a:r>
            <a:r>
              <a:rPr lang="bg-BG" sz="2300" dirty="0">
                <a:solidFill>
                  <a:srgbClr val="FF3300"/>
                </a:solidFill>
              </a:rPr>
              <a:t>Особености </a:t>
            </a:r>
            <a:r>
              <a:rPr lang="bg-BG" sz="2300" dirty="0">
                <a:solidFill>
                  <a:srgbClr val="0000FF"/>
                </a:solidFill>
              </a:rPr>
              <a:t>на</a:t>
            </a:r>
            <a:endParaRPr lang="en-US" sz="2300" dirty="0">
              <a:solidFill>
                <a:srgbClr val="FF330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F9735F7-1E7F-4037-9525-585FEC5E44E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679" y="228756"/>
            <a:ext cx="8589034" cy="469260"/>
          </a:xfrm>
          <a:prstGeom prst="rect">
            <a:avLst/>
          </a:prstGeom>
        </p:spPr>
      </p:pic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802A3A64-2D5D-4025-AC9F-E9BDD8F86337}"/>
              </a:ext>
            </a:extLst>
          </p:cNvPr>
          <p:cNvSpPr txBox="1">
            <a:spLocks/>
          </p:cNvSpPr>
          <p:nvPr/>
        </p:nvSpPr>
        <p:spPr>
          <a:xfrm>
            <a:off x="178279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bg-BG" dirty="0"/>
              <a:t>Дата: </a:t>
            </a:r>
            <a:fld id="{4836C8E4-75DA-4013-BBDC-FCE0CEAEFCAB}" type="datetime1">
              <a:rPr lang="bg-BG" smtClean="0"/>
              <a:pPr>
                <a:spcAft>
                  <a:spcPts val="600"/>
                </a:spcAft>
              </a:pPr>
              <a:t>11.7.2019 г.</a:t>
            </a:fld>
            <a:endParaRPr lang="en-US" dirty="0"/>
          </a:p>
        </p:txBody>
      </p:sp>
      <p:sp>
        <p:nvSpPr>
          <p:cNvPr id="24" name="Slide Number Placeholder 4">
            <a:extLst>
              <a:ext uri="{FF2B5EF4-FFF2-40B4-BE49-F238E27FC236}">
                <a16:creationId xmlns:a16="http://schemas.microsoft.com/office/drawing/2014/main" id="{19B7217B-AAAA-43D5-B869-255F6728CA74}"/>
              </a:ext>
            </a:extLst>
          </p:cNvPr>
          <p:cNvSpPr txBox="1">
            <a:spLocks/>
          </p:cNvSpPr>
          <p:nvPr/>
        </p:nvSpPr>
        <p:spPr>
          <a:xfrm>
            <a:off x="6883879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dirty="0"/>
              <a:t>Стр. </a:t>
            </a:r>
            <a:fld id="{71734E5D-357F-4193-8BCE-89C0C4C454A4}" type="slidenum">
              <a:rPr lang="en-US" smtClean="0"/>
              <a:pPr/>
              <a:t>24</a:t>
            </a:fld>
            <a:r>
              <a:rPr lang="bg-BG" dirty="0"/>
              <a:t> от 33</a:t>
            </a:r>
            <a:endParaRPr lang="en-US" dirty="0"/>
          </a:p>
        </p:txBody>
      </p:sp>
      <p:pic>
        <p:nvPicPr>
          <p:cNvPr id="7" name="Content Placeholder 3" descr="A picture containing object&#10;&#10;Description automatically generated">
            <a:hlinkClick r:id="rId6"/>
            <a:extLst>
              <a:ext uri="{FF2B5EF4-FFF2-40B4-BE49-F238E27FC236}">
                <a16:creationId xmlns:a16="http://schemas.microsoft.com/office/drawing/2014/main" id="{95CE5E14-CB0F-4285-986A-D9E4FA9A9D9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333438"/>
            <a:ext cx="619048" cy="504762"/>
          </a:xfrm>
          <a:prstGeom prst="rect">
            <a:avLst/>
          </a:prstGeom>
        </p:spPr>
      </p:pic>
      <p:pic>
        <p:nvPicPr>
          <p:cNvPr id="36" name="Picture 35" descr="A picture containing object&#10;&#10;Description automatically generated">
            <a:hlinkClick r:id="rId8"/>
            <a:extLst>
              <a:ext uri="{FF2B5EF4-FFF2-40B4-BE49-F238E27FC236}">
                <a16:creationId xmlns:a16="http://schemas.microsoft.com/office/drawing/2014/main" id="{E497F588-1D2E-4665-9F32-0D036B4FD38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838200"/>
            <a:ext cx="458667" cy="192000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3FC11154-EFE9-47B5-BF32-CB353E1CEE6B}"/>
              </a:ext>
            </a:extLst>
          </p:cNvPr>
          <p:cNvSpPr txBox="1"/>
          <p:nvPr/>
        </p:nvSpPr>
        <p:spPr>
          <a:xfrm>
            <a:off x="762000" y="762000"/>
            <a:ext cx="84349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e</a:t>
            </a:r>
            <a:r>
              <a:rPr lang="bg-BG" sz="1600" dirty="0"/>
              <a:t> СЪВМЕСТИМ с повечето Компютри: от </a:t>
            </a:r>
            <a:r>
              <a:rPr lang="en-US" sz="1600" dirty="0"/>
              <a:t>IBM PC, </a:t>
            </a:r>
            <a:r>
              <a:rPr lang="bg-BG" sz="1600" dirty="0"/>
              <a:t>през </a:t>
            </a:r>
            <a:r>
              <a:rPr lang="en-US" sz="1600" dirty="0"/>
              <a:t>Mac, </a:t>
            </a:r>
            <a:r>
              <a:rPr lang="bg-BG" sz="1600" dirty="0"/>
              <a:t>до Големите </a:t>
            </a:r>
            <a:r>
              <a:rPr lang="en-US" sz="1600" dirty="0"/>
              <a:t>UNIX </a:t>
            </a:r>
            <a:r>
              <a:rPr lang="bg-BG" sz="1600" dirty="0"/>
              <a:t>и </a:t>
            </a:r>
            <a:r>
              <a:rPr lang="en-US" sz="1600" dirty="0">
                <a:hlinkClick r:id="rId10"/>
              </a:rPr>
              <a:t>VMS</a:t>
            </a:r>
            <a:r>
              <a:rPr lang="bg-BG" sz="1600" dirty="0"/>
              <a:t>-Системи.</a:t>
            </a:r>
            <a:endParaRPr lang="en-US" sz="16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06CA97E-2E7B-48E0-BCF9-A78843248FEB}"/>
              </a:ext>
            </a:extLst>
          </p:cNvPr>
          <p:cNvSpPr txBox="1"/>
          <p:nvPr/>
        </p:nvSpPr>
        <p:spPr>
          <a:xfrm>
            <a:off x="914400" y="990600"/>
            <a:ext cx="28386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1600" dirty="0"/>
              <a:t>НАЛИЧЕН е в </a:t>
            </a:r>
            <a:r>
              <a:rPr lang="en-US" sz="1600" dirty="0"/>
              <a:t>ftp</a:t>
            </a:r>
            <a:r>
              <a:rPr lang="bg-BG" sz="1600" dirty="0"/>
              <a:t>-Архивите на: </a:t>
            </a:r>
            <a:endParaRPr lang="en-US" sz="1600" dirty="0"/>
          </a:p>
        </p:txBody>
      </p:sp>
      <p:graphicFrame>
        <p:nvGraphicFramePr>
          <p:cNvPr id="44" name="Table 43">
            <a:extLst>
              <a:ext uri="{FF2B5EF4-FFF2-40B4-BE49-F238E27FC236}">
                <a16:creationId xmlns:a16="http://schemas.microsoft.com/office/drawing/2014/main" id="{2A9BD474-748E-42AF-983B-71813C2D4D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4420071"/>
              </p:ext>
            </p:extLst>
          </p:nvPr>
        </p:nvGraphicFramePr>
        <p:xfrm>
          <a:off x="3196893" y="1360551"/>
          <a:ext cx="4679378" cy="720384"/>
        </p:xfrm>
        <a:graphic>
          <a:graphicData uri="http://schemas.openxmlformats.org/drawingml/2006/table">
            <a:tbl>
              <a:tblPr firstRow="1" bandRow="1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tableStyleId>{5C22544A-7EE6-4342-B048-85BDC9FD1C3A}</a:tableStyleId>
              </a:tblPr>
              <a:tblGrid>
                <a:gridCol w="841707">
                  <a:extLst>
                    <a:ext uri="{9D8B030D-6E8A-4147-A177-3AD203B41FA5}">
                      <a16:colId xmlns:a16="http://schemas.microsoft.com/office/drawing/2014/main" val="2960403382"/>
                    </a:ext>
                  </a:extLst>
                </a:gridCol>
                <a:gridCol w="1153845">
                  <a:extLst>
                    <a:ext uri="{9D8B030D-6E8A-4147-A177-3AD203B41FA5}">
                      <a16:colId xmlns:a16="http://schemas.microsoft.com/office/drawing/2014/main" val="1148598836"/>
                    </a:ext>
                  </a:extLst>
                </a:gridCol>
                <a:gridCol w="2683826">
                  <a:extLst>
                    <a:ext uri="{9D8B030D-6E8A-4147-A177-3AD203B41FA5}">
                      <a16:colId xmlns:a16="http://schemas.microsoft.com/office/drawing/2014/main" val="3752114469"/>
                    </a:ext>
                  </a:extLst>
                </a:gridCol>
              </a:tblGrid>
              <a:tr h="354624">
                <a:tc>
                  <a:txBody>
                    <a:bodyPr/>
                    <a:lstStyle/>
                    <a:p>
                      <a:r>
                        <a:rPr lang="bg-BG" sz="1600" dirty="0"/>
                        <a:t>Автор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bg-BG" sz="1600" dirty="0"/>
                        <a:t>Дизайнер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bg-BG" sz="1600" dirty="0"/>
                        <a:t>Технически изпълнител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1099307"/>
                  </a:ext>
                </a:extLst>
              </a:tr>
              <a:tr h="35462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6422243"/>
                  </a:ext>
                </a:extLst>
              </a:tr>
            </a:tbl>
          </a:graphicData>
        </a:graphic>
      </p:graphicFrame>
      <p:pic>
        <p:nvPicPr>
          <p:cNvPr id="53" name="Picture 52">
            <a:hlinkClick r:id="rId11" action="ppaction://hlinkfile"/>
            <a:extLst>
              <a:ext uri="{FF2B5EF4-FFF2-40B4-BE49-F238E27FC236}">
                <a16:creationId xmlns:a16="http://schemas.microsoft.com/office/drawing/2014/main" id="{6286AB93-6F8E-4EE6-9B85-C3BFCB9657D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200400" y="1700022"/>
            <a:ext cx="864108" cy="357378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554E7F54-8025-41F8-BBBA-945E29DEB227}"/>
              </a:ext>
            </a:extLst>
          </p:cNvPr>
          <p:cNvSpPr txBox="1"/>
          <p:nvPr/>
        </p:nvSpPr>
        <p:spPr>
          <a:xfrm>
            <a:off x="316954" y="1905000"/>
            <a:ext cx="11316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Nota Bene</a:t>
            </a:r>
            <a:r>
              <a:rPr lang="en-US" sz="1600" dirty="0"/>
              <a:t>: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0EA72F4-DB68-49D1-A576-073D2FB82FFF}"/>
              </a:ext>
            </a:extLst>
          </p:cNvPr>
          <p:cNvSpPr txBox="1"/>
          <p:nvPr/>
        </p:nvSpPr>
        <p:spPr>
          <a:xfrm>
            <a:off x="316955" y="2186225"/>
            <a:ext cx="38455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400" dirty="0"/>
              <a:t>ЗА РАЗЛИКА от </a:t>
            </a:r>
            <a:r>
              <a:rPr lang="en-US" sz="1400" dirty="0"/>
              <a:t>WYSIWYG</a:t>
            </a:r>
            <a:r>
              <a:rPr lang="bg-BG" sz="1400" dirty="0"/>
              <a:t>-Подхода при повечето  съвременни Текстови процесори, при </a:t>
            </a:r>
            <a:r>
              <a:rPr lang="en-US" sz="1400" dirty="0"/>
              <a:t>           </a:t>
            </a:r>
            <a:r>
              <a:rPr lang="bg-BG" sz="1400" dirty="0"/>
              <a:t>  при самото въвеждане на Документа, Авторите НЕ МОГАТ да видят Изходния му вид.</a:t>
            </a:r>
          </a:p>
          <a:p>
            <a:r>
              <a:rPr lang="bg-BG" sz="1400" dirty="0"/>
              <a:t>Крайният вид на Документа можем да видим на Екрана СЛЕД Обработката на Файла с             .</a:t>
            </a:r>
            <a:endParaRPr lang="en-US" sz="1400" dirty="0"/>
          </a:p>
        </p:txBody>
      </p:sp>
      <p:pic>
        <p:nvPicPr>
          <p:cNvPr id="56" name="Picture 55" descr="A picture containing object&#10;&#10;Description automatically generated">
            <a:hlinkClick r:id="rId8"/>
            <a:extLst>
              <a:ext uri="{FF2B5EF4-FFF2-40B4-BE49-F238E27FC236}">
                <a16:creationId xmlns:a16="http://schemas.microsoft.com/office/drawing/2014/main" id="{66704847-4140-4D12-890C-54EAF6B8BF6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1333" y="2475000"/>
            <a:ext cx="458667" cy="192000"/>
          </a:xfrm>
          <a:prstGeom prst="rect">
            <a:avLst/>
          </a:prstGeom>
        </p:spPr>
      </p:pic>
      <p:pic>
        <p:nvPicPr>
          <p:cNvPr id="57" name="Picture 56" descr="A picture containing object&#10;&#10;Description automatically generated">
            <a:hlinkClick r:id="rId8"/>
            <a:extLst>
              <a:ext uri="{FF2B5EF4-FFF2-40B4-BE49-F238E27FC236}">
                <a16:creationId xmlns:a16="http://schemas.microsoft.com/office/drawing/2014/main" id="{8DE0D6E4-E1A0-49EF-9E94-B01A460F254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8457" y="3313200"/>
            <a:ext cx="458667" cy="192000"/>
          </a:xfrm>
          <a:prstGeom prst="rect">
            <a:avLst/>
          </a:prstGeom>
        </p:spPr>
      </p:pic>
      <p:pic>
        <p:nvPicPr>
          <p:cNvPr id="52" name="Picture 51" descr="A picture containing clipart&#10;&#10;Description automatically generated">
            <a:hlinkClick r:id="rId13"/>
            <a:extLst>
              <a:ext uri="{FF2B5EF4-FFF2-40B4-BE49-F238E27FC236}">
                <a16:creationId xmlns:a16="http://schemas.microsoft.com/office/drawing/2014/main" id="{2E83EEC4-2565-4C66-8AD5-E90A93614B2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800" y="1796819"/>
            <a:ext cx="335238" cy="184381"/>
          </a:xfrm>
          <a:prstGeom prst="rect">
            <a:avLst/>
          </a:prstGeom>
        </p:spPr>
      </p:pic>
      <p:pic>
        <p:nvPicPr>
          <p:cNvPr id="46" name="Picture 45" descr="A picture containing object&#10;&#10;Description automatically generated">
            <a:hlinkClick r:id="rId8"/>
            <a:extLst>
              <a:ext uri="{FF2B5EF4-FFF2-40B4-BE49-F238E27FC236}">
                <a16:creationId xmlns:a16="http://schemas.microsoft.com/office/drawing/2014/main" id="{8F91D54A-0DC7-48FF-985E-E8429B27E0B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2476" y="1809771"/>
            <a:ext cx="409524" cy="171429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4E4D1C2C-AC75-4214-AF12-4DC9BB7F7569}"/>
              </a:ext>
            </a:extLst>
          </p:cNvPr>
          <p:cNvSpPr txBox="1"/>
          <p:nvPr/>
        </p:nvSpPr>
        <p:spPr>
          <a:xfrm>
            <a:off x="304800" y="3547646"/>
            <a:ext cx="13333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1600" b="1" dirty="0"/>
              <a:t>Главна Идея</a:t>
            </a:r>
            <a:r>
              <a:rPr lang="en-US" sz="1600" dirty="0"/>
              <a:t>: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34BADF7-6137-4475-8CDB-84F48F3F0867}"/>
              </a:ext>
            </a:extLst>
          </p:cNvPr>
          <p:cNvSpPr txBox="1"/>
          <p:nvPr/>
        </p:nvSpPr>
        <p:spPr>
          <a:xfrm>
            <a:off x="304801" y="3810000"/>
            <a:ext cx="4114799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400" dirty="0"/>
              <a:t>УДОБСТВОТО при Четене и ЯСНОТАТА са далеч ПО-ВАЖНИ от Външния вид</a:t>
            </a:r>
          </a:p>
          <a:p>
            <a:r>
              <a:rPr lang="bg-BG" sz="1400" dirty="0"/>
              <a:t>на Документа:</a:t>
            </a:r>
          </a:p>
          <a:p>
            <a:pPr marL="342900" indent="-342900">
              <a:buAutoNum type="arabicPeriod"/>
            </a:pPr>
            <a:r>
              <a:rPr lang="bg-BG" sz="1400" dirty="0"/>
              <a:t>Размерът на Шрифта и Номерацията на Разделите трябва да представят ЯСНО и НЕДВУСМИСЛЕНО Структурата на Главите и Разделите на Читателя.</a:t>
            </a:r>
          </a:p>
          <a:p>
            <a:pPr marL="342900" indent="-342900">
              <a:buAutoNum type="arabicPeriod"/>
            </a:pPr>
            <a:r>
              <a:rPr lang="bg-BG" sz="1400" dirty="0"/>
              <a:t>Редът трябва да бъде ДОСТАТЪЧНО КЪС, за да НЕ НАПРЯГА очите на Читателя и ДОСТАТЪЧНО ДЪЛЪГ за Естетическо запълване на Страницата.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CDD609FA-8DD6-40DB-9DCB-44FDEA7398AF}"/>
              </a:ext>
            </a:extLst>
          </p:cNvPr>
          <p:cNvSpPr txBox="1"/>
          <p:nvPr/>
        </p:nvSpPr>
        <p:spPr>
          <a:xfrm>
            <a:off x="4419600" y="1905000"/>
            <a:ext cx="13279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1600" b="1" dirty="0"/>
              <a:t>Предимства</a:t>
            </a:r>
            <a:r>
              <a:rPr lang="en-US" sz="1600" dirty="0"/>
              <a:t>: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2D6748B1-1C21-47D8-B0D9-D7F0D070D6F1}"/>
              </a:ext>
            </a:extLst>
          </p:cNvPr>
          <p:cNvSpPr txBox="1"/>
          <p:nvPr/>
        </p:nvSpPr>
        <p:spPr>
          <a:xfrm>
            <a:off x="4419601" y="2133600"/>
            <a:ext cx="4500112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sz="1400" dirty="0"/>
              <a:t>Оформлението на Документа ни е на база ПРОФЕСИОНАЛНИ Макети и той има вид „на издание“.             Дефинира съответни Структури.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sz="1400" dirty="0"/>
              <a:t>СЛОЖНИ Формули записваме ЛЕСНО и УДОБНО в Линеен вид.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sz="1400" dirty="0"/>
              <a:t>Работим с няколко ЛЕСНО разбираеми Команди, определящи Логическата структура на Документа; РЯДКО се занимаваме с Макета на Документа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sz="1400" dirty="0"/>
              <a:t>ЛЕСНО изготвяме СЛОЖНИ структури, като: Съдържание, Забележки, Литература, Индекс, Списъци на Фигури и Таблици и др.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sz="1400" dirty="0"/>
              <a:t>Разполагаме със СВОБОДНИ Допълнителни пакети, като за: включване на </a:t>
            </a:r>
            <a:r>
              <a:rPr lang="en-US" sz="1400" dirty="0"/>
              <a:t>	-  -</a:t>
            </a:r>
            <a:r>
              <a:rPr lang="bg-BG" sz="1400" dirty="0"/>
              <a:t>графики, оформяне на Библиография, вместване в конкретен Стандарт и пр.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sz="1400" dirty="0"/>
              <a:t>         (Форматиращото сърце на	               ) е ИЗКЛЮЧИТЕЛНО Мобилен и СВОБОДНО Достъпен; ФАКТИЧЕСКИ работи на ВСИЧКИ съществуващи Платформи.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</p:txBody>
      </p:sp>
      <p:pic>
        <p:nvPicPr>
          <p:cNvPr id="63" name="Picture 62" descr="A picture containing clipart&#10;&#10;Description automatically generated">
            <a:extLst>
              <a:ext uri="{FF2B5EF4-FFF2-40B4-BE49-F238E27FC236}">
                <a16:creationId xmlns:a16="http://schemas.microsoft.com/office/drawing/2014/main" id="{043BD919-E6E5-430E-9920-E46F4BD5C37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2" y="4800600"/>
            <a:ext cx="894903" cy="132035"/>
          </a:xfrm>
          <a:prstGeom prst="rect">
            <a:avLst/>
          </a:prstGeom>
        </p:spPr>
      </p:pic>
      <p:pic>
        <p:nvPicPr>
          <p:cNvPr id="64" name="Picture 63" descr="A picture containing object&#10;&#10;Description automatically generated">
            <a:hlinkClick r:id="rId8"/>
            <a:extLst>
              <a:ext uri="{FF2B5EF4-FFF2-40B4-BE49-F238E27FC236}">
                <a16:creationId xmlns:a16="http://schemas.microsoft.com/office/drawing/2014/main" id="{6F45E875-5EF4-4EC0-B46C-1E864A92ED4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9103" y="2640451"/>
            <a:ext cx="458667" cy="192000"/>
          </a:xfrm>
          <a:prstGeom prst="rect">
            <a:avLst/>
          </a:prstGeom>
        </p:spPr>
      </p:pic>
      <p:pic>
        <p:nvPicPr>
          <p:cNvPr id="65" name="Picture 64" descr="A picture containing clipart&#10;&#10;Description automatically generated">
            <a:hlinkClick r:id="rId13"/>
            <a:extLst>
              <a:ext uri="{FF2B5EF4-FFF2-40B4-BE49-F238E27FC236}">
                <a16:creationId xmlns:a16="http://schemas.microsoft.com/office/drawing/2014/main" id="{655B8922-D7F9-4CB6-870B-AB2C75F2DF0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48" y="5390630"/>
            <a:ext cx="335238" cy="184381"/>
          </a:xfrm>
          <a:prstGeom prst="rect">
            <a:avLst/>
          </a:prstGeom>
        </p:spPr>
      </p:pic>
      <p:pic>
        <p:nvPicPr>
          <p:cNvPr id="67" name="Picture 66">
            <a:hlinkClick r:id="rId17"/>
            <a:extLst>
              <a:ext uri="{FF2B5EF4-FFF2-40B4-BE49-F238E27FC236}">
                <a16:creationId xmlns:a16="http://schemas.microsoft.com/office/drawing/2014/main" id="{83437BD3-41F3-4170-B118-F9FA148F44A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1746" y="5409931"/>
            <a:ext cx="653888" cy="184430"/>
          </a:xfrm>
          <a:prstGeom prst="rect">
            <a:avLst/>
          </a:prstGeom>
        </p:spPr>
      </p:pic>
      <p:pic>
        <p:nvPicPr>
          <p:cNvPr id="69" name="Picture 68">
            <a:hlinkClick r:id="rId19"/>
            <a:extLst>
              <a:ext uri="{FF2B5EF4-FFF2-40B4-BE49-F238E27FC236}">
                <a16:creationId xmlns:a16="http://schemas.microsoft.com/office/drawing/2014/main" id="{0A67FD7C-6BB1-4CED-821C-D82A4B113BD2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1066800"/>
            <a:ext cx="2093697" cy="246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9876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38F18B90-3BE7-4420-B5CD-120B0729E28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11876"/>
            <a:ext cx="9169879" cy="762000"/>
          </a:xfrm>
          <a:prstGeom prst="rect">
            <a:avLst/>
          </a:prstGeom>
        </p:spPr>
      </p:pic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822A5B4E-D3E0-4671-955D-723428CBC124}"/>
              </a:ext>
            </a:extLst>
          </p:cNvPr>
          <p:cNvSpPr txBox="1">
            <a:spLocks/>
          </p:cNvSpPr>
          <p:nvPr/>
        </p:nvSpPr>
        <p:spPr>
          <a:xfrm>
            <a:off x="6883879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dirty="0"/>
              <a:t>Стр. </a:t>
            </a:r>
            <a:fld id="{71734E5D-357F-4193-8BCE-89C0C4C454A4}" type="slidenum">
              <a:rPr lang="en-US" smtClean="0"/>
              <a:pPr/>
              <a:t>25</a:t>
            </a:fld>
            <a:r>
              <a:rPr lang="bg-BG" dirty="0"/>
              <a:t> от 33</a:t>
            </a:r>
            <a:endParaRPr lang="en-US" dirty="0"/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0E263C94-B346-4F37-8887-3696919480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685800"/>
            <a:ext cx="2488722" cy="384660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bg-BG" sz="1600" dirty="0">
                <a:solidFill>
                  <a:srgbClr val="0000FF"/>
                </a:solidFill>
              </a:rPr>
              <a:t>Входни Файлове в	      :</a:t>
            </a:r>
            <a:endParaRPr lang="en-US" sz="1600" dirty="0">
              <a:solidFill>
                <a:srgbClr val="FF330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03D4FE5-55CA-482F-B7BF-575784B15B7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679" y="228756"/>
            <a:ext cx="8589034" cy="469260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D797C7E0-8D07-4580-8BA7-B382562118BB}"/>
              </a:ext>
            </a:extLst>
          </p:cNvPr>
          <p:cNvGrpSpPr/>
          <p:nvPr/>
        </p:nvGrpSpPr>
        <p:grpSpPr>
          <a:xfrm>
            <a:off x="295353" y="321651"/>
            <a:ext cx="2000095" cy="516549"/>
            <a:chOff x="295353" y="321651"/>
            <a:chExt cx="2000095" cy="516549"/>
          </a:xfrm>
        </p:grpSpPr>
        <p:sp>
          <p:nvSpPr>
            <p:cNvPr id="8" name="Title 1">
              <a:extLst>
                <a:ext uri="{FF2B5EF4-FFF2-40B4-BE49-F238E27FC236}">
                  <a16:creationId xmlns:a16="http://schemas.microsoft.com/office/drawing/2014/main" id="{757195C2-817D-4434-843A-6D65790E0A70}"/>
                </a:ext>
              </a:extLst>
            </p:cNvPr>
            <p:cNvSpPr txBox="1">
              <a:spLocks/>
            </p:cNvSpPr>
            <p:nvPr/>
          </p:nvSpPr>
          <p:spPr>
            <a:xfrm>
              <a:off x="295353" y="321651"/>
              <a:ext cx="1533448" cy="407503"/>
            </a:xfrm>
            <a:prstGeom prst="rect">
              <a:avLst/>
            </a:prstGeom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txBody>
            <a:bodyPr>
              <a:normAutofit fontScale="90000" lnSpcReduction="10000"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bg-BG" sz="2300" dirty="0">
                  <a:solidFill>
                    <a:srgbClr val="FF3300"/>
                  </a:solidFill>
                </a:rPr>
                <a:t>Примери </a:t>
              </a:r>
              <a:r>
                <a:rPr lang="bg-BG" sz="2300" dirty="0">
                  <a:solidFill>
                    <a:srgbClr val="0000FF"/>
                  </a:solidFill>
                </a:rPr>
                <a:t>с</a:t>
              </a:r>
              <a:endParaRPr lang="en-US" sz="2300" dirty="0">
                <a:solidFill>
                  <a:srgbClr val="FF3300"/>
                </a:solidFill>
              </a:endParaRPr>
            </a:p>
          </p:txBody>
        </p:sp>
        <p:pic>
          <p:nvPicPr>
            <p:cNvPr id="12" name="Content Placeholder 3" descr="A picture containing object&#10;&#10;Description automatically generated">
              <a:hlinkClick r:id="rId4"/>
              <a:extLst>
                <a:ext uri="{FF2B5EF4-FFF2-40B4-BE49-F238E27FC236}">
                  <a16:creationId xmlns:a16="http://schemas.microsoft.com/office/drawing/2014/main" id="{AD3431AE-BF71-43D2-B30B-A12365A4031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6400" y="333438"/>
              <a:ext cx="619048" cy="504762"/>
            </a:xfrm>
            <a:prstGeom prst="rect">
              <a:avLst/>
            </a:prstGeom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63709F7D-1052-4A2E-B9C3-E29610082789}"/>
              </a:ext>
            </a:extLst>
          </p:cNvPr>
          <p:cNvGrpSpPr/>
          <p:nvPr/>
        </p:nvGrpSpPr>
        <p:grpSpPr>
          <a:xfrm>
            <a:off x="315439" y="792899"/>
            <a:ext cx="3494561" cy="1797901"/>
            <a:chOff x="315439" y="792899"/>
            <a:chExt cx="3494561" cy="1797901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CC14F5E-36B5-4716-9F81-EFC4EE482C4D}"/>
                </a:ext>
              </a:extLst>
            </p:cNvPr>
            <p:cNvSpPr txBox="1"/>
            <p:nvPr/>
          </p:nvSpPr>
          <p:spPr>
            <a:xfrm>
              <a:off x="315439" y="990362"/>
              <a:ext cx="3494561" cy="16004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g-BG" sz="1200" dirty="0"/>
                <a:t>Входен Файл в              е КОНВЕНЦИОНАЛЕН </a:t>
              </a:r>
              <a:r>
                <a:rPr lang="en-US" sz="1200" dirty="0"/>
                <a:t>ASCII</a:t>
              </a:r>
              <a:r>
                <a:rPr lang="bg-BG" sz="1200" dirty="0"/>
                <a:t>-Файл, Създаден с ПРОЗВОЛЕН Текстов редактор.</a:t>
              </a:r>
            </a:p>
            <a:p>
              <a:r>
                <a:rPr lang="bg-BG" sz="1200" dirty="0"/>
                <a:t>СЪДЪРЖА:</a:t>
              </a:r>
            </a:p>
            <a:p>
              <a:pPr marL="177800" indent="-177800">
                <a:buAutoNum type="arabicPeriod"/>
              </a:pPr>
              <a:r>
                <a:rPr lang="bg-BG" sz="1200" dirty="0"/>
                <a:t>Текстовото СЪДЪРЖАНИЕ на Документа</a:t>
              </a:r>
            </a:p>
            <a:p>
              <a:pPr marL="177800" indent="-177800"/>
              <a:r>
                <a:rPr lang="bg-BG" sz="1200" dirty="0"/>
                <a:t>      и</a:t>
              </a:r>
            </a:p>
            <a:p>
              <a:pPr marL="177800" indent="-177800">
                <a:buFont typeface="+mj-lt"/>
                <a:buAutoNum type="arabicPeriod" startAt="2"/>
              </a:pPr>
              <a:r>
                <a:rPr lang="bg-BG" sz="1200" dirty="0"/>
                <a:t>Командите, УКАЗВАЩИ на               как да ОБРАБОТВА Текста.</a:t>
              </a:r>
            </a:p>
            <a:p>
              <a:pPr marL="342900" indent="-342900">
                <a:buAutoNum type="arabicPeriod"/>
              </a:pPr>
              <a:endParaRPr lang="en-US" sz="1400" dirty="0"/>
            </a:p>
          </p:txBody>
        </p:sp>
        <p:pic>
          <p:nvPicPr>
            <p:cNvPr id="35" name="Picture 34" descr="A picture containing object&#10;&#10;Description automatically generated">
              <a:hlinkClick r:id="rId6"/>
              <a:extLst>
                <a:ext uri="{FF2B5EF4-FFF2-40B4-BE49-F238E27FC236}">
                  <a16:creationId xmlns:a16="http://schemas.microsoft.com/office/drawing/2014/main" id="{92728D02-DF89-497C-91A0-7D6355E2E15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10885" y="792899"/>
              <a:ext cx="503715" cy="210858"/>
            </a:xfrm>
            <a:prstGeom prst="rect">
              <a:avLst/>
            </a:prstGeom>
          </p:spPr>
        </p:pic>
        <p:pic>
          <p:nvPicPr>
            <p:cNvPr id="37" name="Picture 36" descr="A picture containing object&#10;&#10;Description automatically generated">
              <a:hlinkClick r:id="rId6"/>
              <a:extLst>
                <a:ext uri="{FF2B5EF4-FFF2-40B4-BE49-F238E27FC236}">
                  <a16:creationId xmlns:a16="http://schemas.microsoft.com/office/drawing/2014/main" id="{611DBD41-75EB-4EB7-8936-E057DF7EF1B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1600" y="1030860"/>
              <a:ext cx="458667" cy="192000"/>
            </a:xfrm>
            <a:prstGeom prst="rect">
              <a:avLst/>
            </a:prstGeom>
          </p:spPr>
        </p:pic>
        <p:pic>
          <p:nvPicPr>
            <p:cNvPr id="38" name="Picture 37" descr="A picture containing object&#10;&#10;Description automatically generated">
              <a:hlinkClick r:id="rId6"/>
              <a:extLst>
                <a:ext uri="{FF2B5EF4-FFF2-40B4-BE49-F238E27FC236}">
                  <a16:creationId xmlns:a16="http://schemas.microsoft.com/office/drawing/2014/main" id="{9B46C606-7E93-4830-B2D8-729D353C736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4600" y="1945260"/>
              <a:ext cx="458667" cy="192000"/>
            </a:xfrm>
            <a:prstGeom prst="rect">
              <a:avLst/>
            </a:prstGeom>
          </p:spPr>
        </p:pic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6581DEB5-218C-477D-9CFC-4616FF62A73C}"/>
              </a:ext>
            </a:extLst>
          </p:cNvPr>
          <p:cNvGrpSpPr/>
          <p:nvPr/>
        </p:nvGrpSpPr>
        <p:grpSpPr>
          <a:xfrm>
            <a:off x="3835878" y="682140"/>
            <a:ext cx="2407760" cy="5676452"/>
            <a:chOff x="3835878" y="682140"/>
            <a:chExt cx="2407760" cy="5676452"/>
          </a:xfrm>
        </p:grpSpPr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58FDCBA7-2339-4150-B34C-3DA11FE2EEF8}"/>
                </a:ext>
              </a:extLst>
            </p:cNvPr>
            <p:cNvGrpSpPr/>
            <p:nvPr/>
          </p:nvGrpSpPr>
          <p:grpSpPr>
            <a:xfrm>
              <a:off x="3835878" y="990600"/>
              <a:ext cx="2407760" cy="5367992"/>
              <a:chOff x="3835878" y="990600"/>
              <a:chExt cx="2407760" cy="5367992"/>
            </a:xfrm>
          </p:grpSpPr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52015D16-E101-4E31-8B2F-88D61303978E}"/>
                  </a:ext>
                </a:extLst>
              </p:cNvPr>
              <p:cNvSpPr txBox="1"/>
              <p:nvPr/>
            </p:nvSpPr>
            <p:spPr>
              <a:xfrm>
                <a:off x="4064478" y="990600"/>
                <a:ext cx="2179159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\</a:t>
                </a:r>
                <a:r>
                  <a:rPr lang="en-US" sz="1200" dirty="0" err="1"/>
                  <a:t>ldots</a:t>
                </a:r>
                <a:r>
                  <a:rPr lang="en-US" sz="1200" dirty="0"/>
                  <a:t> </a:t>
                </a:r>
                <a:r>
                  <a:rPr lang="bg-BG" sz="1200" dirty="0"/>
                  <a:t>когато Айнщайн</a:t>
                </a:r>
              </a:p>
              <a:p>
                <a:r>
                  <a:rPr lang="bg-BG" sz="1200" dirty="0"/>
                  <a:t>е въвел своята формула</a:t>
                </a:r>
              </a:p>
              <a:p>
                <a:r>
                  <a:rPr lang="bg-BG" sz="1200" dirty="0"/>
                  <a:t>\</a:t>
                </a:r>
                <a:r>
                  <a:rPr lang="en-US" sz="1200" dirty="0"/>
                  <a:t>begin{equation}</a:t>
                </a:r>
              </a:p>
              <a:p>
                <a:r>
                  <a:rPr lang="en-US" sz="1200" dirty="0"/>
                  <a:t>e = m \</a:t>
                </a:r>
                <a:r>
                  <a:rPr lang="en-US" sz="1200" dirty="0" err="1"/>
                  <a:t>cdot</a:t>
                </a:r>
                <a:r>
                  <a:rPr lang="en-US" sz="1200" dirty="0"/>
                  <a:t> c^2 \; ,</a:t>
                </a:r>
              </a:p>
              <a:p>
                <a:r>
                  <a:rPr lang="en-US" sz="1200" dirty="0"/>
                  <a:t>\end{equation}</a:t>
                </a:r>
              </a:p>
              <a:p>
                <a:r>
                  <a:rPr lang="bg-BG" sz="1200" dirty="0"/>
                  <a:t>която е най-широко</a:t>
                </a:r>
              </a:p>
              <a:p>
                <a:r>
                  <a:rPr lang="bg-BG" sz="1200" dirty="0"/>
                  <a:t>известна и най-малко</a:t>
                </a:r>
              </a:p>
              <a:p>
                <a:r>
                  <a:rPr lang="bg-BG" sz="1200" dirty="0"/>
                  <a:t>понятна физическа формула.</a:t>
                </a:r>
                <a:endParaRPr lang="en-US" sz="1200" dirty="0"/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E947DE7-AF7E-4926-82EF-C58B5D07E881}"/>
                  </a:ext>
                </a:extLst>
              </p:cNvPr>
              <p:cNvSpPr txBox="1"/>
              <p:nvPr/>
            </p:nvSpPr>
            <p:spPr>
              <a:xfrm>
                <a:off x="3835878" y="2667000"/>
                <a:ext cx="2407760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\</a:t>
                </a:r>
                <a:r>
                  <a:rPr lang="en-US" sz="1200" dirty="0" err="1"/>
                  <a:t>ldots</a:t>
                </a:r>
                <a:r>
                  <a:rPr lang="en-US" sz="1200" dirty="0"/>
                  <a:t> </a:t>
                </a:r>
                <a:r>
                  <a:rPr lang="ru-RU" sz="1200" dirty="0" err="1"/>
                  <a:t>откъдето</a:t>
                </a:r>
                <a:r>
                  <a:rPr lang="ru-RU" sz="1200" dirty="0"/>
                  <a:t> </a:t>
                </a:r>
                <a:r>
                  <a:rPr lang="ru-RU" sz="1200" dirty="0" err="1"/>
                  <a:t>следва</a:t>
                </a:r>
                <a:endParaRPr lang="ru-RU" sz="1200" dirty="0"/>
              </a:p>
              <a:p>
                <a:r>
                  <a:rPr lang="ru-RU" sz="1200" dirty="0"/>
                  <a:t>закона за тока на </a:t>
                </a:r>
                <a:r>
                  <a:rPr lang="ru-RU" sz="1200" dirty="0" err="1"/>
                  <a:t>Кирхов</a:t>
                </a:r>
                <a:r>
                  <a:rPr lang="ru-RU" sz="1200" dirty="0"/>
                  <a:t>:</a:t>
                </a:r>
              </a:p>
              <a:p>
                <a:r>
                  <a:rPr lang="ru-RU" sz="1200" dirty="0"/>
                  <a:t>\</a:t>
                </a:r>
                <a:r>
                  <a:rPr lang="en-US" sz="1200" dirty="0"/>
                  <a:t>begin{equation}</a:t>
                </a:r>
              </a:p>
              <a:p>
                <a:r>
                  <a:rPr lang="en-US" sz="1200" dirty="0"/>
                  <a:t>\sum_{k=1}^{n} </a:t>
                </a:r>
                <a:r>
                  <a:rPr lang="en-US" sz="1200" dirty="0" err="1"/>
                  <a:t>I_k</a:t>
                </a:r>
                <a:r>
                  <a:rPr lang="en-US" sz="1200" dirty="0"/>
                  <a:t> = 0 \; .</a:t>
                </a:r>
              </a:p>
              <a:p>
                <a:r>
                  <a:rPr lang="en-US" sz="1200" dirty="0"/>
                  <a:t>\end{equation}</a:t>
                </a:r>
              </a:p>
              <a:p>
                <a:endParaRPr lang="en-US" sz="1200" dirty="0"/>
              </a:p>
              <a:p>
                <a:r>
                  <a:rPr lang="ru-RU" sz="1200" dirty="0"/>
                  <a:t>Закон за </a:t>
                </a:r>
                <a:r>
                  <a:rPr lang="ru-RU" sz="1200" dirty="0" err="1"/>
                  <a:t>напрежението</a:t>
                </a:r>
                <a:r>
                  <a:rPr lang="ru-RU" sz="1200" dirty="0"/>
                  <a:t> на </a:t>
                </a:r>
                <a:r>
                  <a:rPr lang="ru-RU" sz="1200" dirty="0" err="1"/>
                  <a:t>Кирхов</a:t>
                </a:r>
                <a:endParaRPr lang="ru-RU" sz="1200" dirty="0"/>
              </a:p>
              <a:p>
                <a:r>
                  <a:rPr lang="ru-RU" sz="1200" dirty="0" err="1"/>
                  <a:t>може</a:t>
                </a:r>
                <a:r>
                  <a:rPr lang="ru-RU" sz="1200" dirty="0"/>
                  <a:t> да </a:t>
                </a:r>
                <a:r>
                  <a:rPr lang="ru-RU" sz="1200" dirty="0" err="1"/>
                  <a:t>бъде</a:t>
                </a:r>
                <a:r>
                  <a:rPr lang="ru-RU" sz="1200" dirty="0"/>
                  <a:t> </a:t>
                </a:r>
                <a:r>
                  <a:rPr lang="ru-RU" sz="1200" dirty="0" err="1"/>
                  <a:t>въведен</a:t>
                </a:r>
                <a:r>
                  <a:rPr lang="ru-RU" sz="1200" dirty="0"/>
                  <a:t> \</a:t>
                </a:r>
                <a:r>
                  <a:rPr lang="en-US" sz="1200" dirty="0" err="1"/>
                  <a:t>ldots</a:t>
                </a:r>
                <a:endParaRPr lang="en-US" sz="1200" dirty="0"/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70697F47-7FB4-4186-B0F8-0DB04C7A2587}"/>
                  </a:ext>
                </a:extLst>
              </p:cNvPr>
              <p:cNvSpPr txBox="1"/>
              <p:nvPr/>
            </p:nvSpPr>
            <p:spPr>
              <a:xfrm>
                <a:off x="3890963" y="4419600"/>
                <a:ext cx="2281237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\begin{</a:t>
                </a:r>
                <a:r>
                  <a:rPr lang="en-US" sz="1200" dirty="0" err="1"/>
                  <a:t>displaymath</a:t>
                </a:r>
                <a:r>
                  <a:rPr lang="en-US" sz="1200" dirty="0"/>
                  <a:t>}</a:t>
                </a:r>
              </a:p>
              <a:p>
                <a:r>
                  <a:rPr lang="en-US" sz="1200" dirty="0"/>
                  <a:t>\</a:t>
                </a:r>
                <a:r>
                  <a:rPr lang="en-US" sz="1200" dirty="0" err="1"/>
                  <a:t>mathop</a:t>
                </a:r>
                <a:r>
                  <a:rPr lang="en-US" sz="1200" dirty="0"/>
                  <a:t>{\</a:t>
                </a:r>
                <a:r>
                  <a:rPr lang="en-US" sz="1200" dirty="0" err="1"/>
                  <a:t>mathrm</a:t>
                </a:r>
                <a:r>
                  <a:rPr lang="en-US" sz="1200" dirty="0"/>
                  <a:t>{</a:t>
                </a:r>
                <a:r>
                  <a:rPr lang="en-US" sz="1200" dirty="0" err="1"/>
                  <a:t>corr</a:t>
                </a:r>
                <a:r>
                  <a:rPr lang="en-US" sz="1200" dirty="0"/>
                  <a:t>}}(X,Y)=</a:t>
                </a:r>
              </a:p>
              <a:p>
                <a:r>
                  <a:rPr lang="en-US" sz="1200" dirty="0"/>
                  <a:t>\frac{\</a:t>
                </a:r>
                <a:r>
                  <a:rPr lang="en-US" sz="1200" dirty="0" err="1"/>
                  <a:t>displaystyle</a:t>
                </a:r>
                <a:endParaRPr lang="en-US" sz="1200" dirty="0"/>
              </a:p>
              <a:p>
                <a:r>
                  <a:rPr lang="en-US" sz="1200" dirty="0"/>
                  <a:t>  \sum_{</a:t>
                </a:r>
                <a:r>
                  <a:rPr lang="en-US" sz="1200" dirty="0" err="1"/>
                  <a:t>i</a:t>
                </a:r>
                <a:r>
                  <a:rPr lang="en-US" sz="1200" dirty="0"/>
                  <a:t>=1}^n(</a:t>
                </a:r>
                <a:r>
                  <a:rPr lang="en-US" sz="1200" dirty="0" err="1"/>
                  <a:t>x_i</a:t>
                </a:r>
                <a:r>
                  <a:rPr lang="en-US" sz="1200" dirty="0"/>
                  <a:t>-\overline x)</a:t>
                </a:r>
              </a:p>
              <a:p>
                <a:r>
                  <a:rPr lang="en-US" sz="1200" dirty="0"/>
                  <a:t>   (</a:t>
                </a:r>
                <a:r>
                  <a:rPr lang="en-US" sz="1200" dirty="0" err="1"/>
                  <a:t>y_i</a:t>
                </a:r>
                <a:r>
                  <a:rPr lang="en-US" sz="1200" dirty="0"/>
                  <a:t>-\overline y)}</a:t>
                </a:r>
              </a:p>
              <a:p>
                <a:r>
                  <a:rPr lang="en-US" sz="1200" dirty="0"/>
                  <a:t>  {\</a:t>
                </a:r>
                <a:r>
                  <a:rPr lang="en-US" sz="1200" dirty="0" err="1"/>
                  <a:t>displaystyle</a:t>
                </a:r>
                <a:r>
                  <a:rPr lang="en-US" sz="1200" dirty="0"/>
                  <a:t>\</a:t>
                </a:r>
                <a:r>
                  <a:rPr lang="en-US" sz="1200" dirty="0" err="1"/>
                  <a:t>biggl</a:t>
                </a:r>
                <a:r>
                  <a:rPr lang="en-US" sz="1200" dirty="0"/>
                  <a:t>[</a:t>
                </a:r>
              </a:p>
              <a:p>
                <a:r>
                  <a:rPr lang="en-US" sz="1200" dirty="0"/>
                  <a:t> \sum_{</a:t>
                </a:r>
                <a:r>
                  <a:rPr lang="en-US" sz="1200" dirty="0" err="1"/>
                  <a:t>i</a:t>
                </a:r>
                <a:r>
                  <a:rPr lang="en-US" sz="1200" dirty="0"/>
                  <a:t>=1}^n(</a:t>
                </a:r>
                <a:r>
                  <a:rPr lang="en-US" sz="1200" dirty="0" err="1"/>
                  <a:t>x_i</a:t>
                </a:r>
                <a:r>
                  <a:rPr lang="en-US" sz="1200" dirty="0"/>
                  <a:t>-\overline x)^2</a:t>
                </a:r>
              </a:p>
              <a:p>
                <a:r>
                  <a:rPr lang="en-US" sz="1200" dirty="0"/>
                  <a:t>\sum_{</a:t>
                </a:r>
                <a:r>
                  <a:rPr lang="en-US" sz="1200" dirty="0" err="1"/>
                  <a:t>i</a:t>
                </a:r>
                <a:r>
                  <a:rPr lang="en-US" sz="1200" dirty="0"/>
                  <a:t>=1}^n(</a:t>
                </a:r>
                <a:r>
                  <a:rPr lang="en-US" sz="1200" dirty="0" err="1"/>
                  <a:t>y_i</a:t>
                </a:r>
                <a:r>
                  <a:rPr lang="en-US" sz="1200" dirty="0"/>
                  <a:t>-\overline y)^2</a:t>
                </a:r>
              </a:p>
              <a:p>
                <a:r>
                  <a:rPr lang="en-US" sz="1200" dirty="0"/>
                  <a:t>\</a:t>
                </a:r>
                <a:r>
                  <a:rPr lang="en-US" sz="1200" dirty="0" err="1"/>
                  <a:t>biggr</a:t>
                </a:r>
                <a:r>
                  <a:rPr lang="en-US" sz="1200" dirty="0"/>
                  <a:t>]^{1/2}}</a:t>
                </a:r>
              </a:p>
              <a:p>
                <a:r>
                  <a:rPr lang="en-US" sz="1200" dirty="0"/>
                  <a:t>\end{</a:t>
                </a:r>
                <a:r>
                  <a:rPr lang="en-US" sz="1200" dirty="0" err="1"/>
                  <a:t>displaymath</a:t>
                </a:r>
                <a:r>
                  <a:rPr lang="en-US" sz="1200" dirty="0"/>
                  <a:t>}</a:t>
                </a:r>
              </a:p>
            </p:txBody>
          </p:sp>
        </p:grpSp>
        <p:sp>
          <p:nvSpPr>
            <p:cNvPr id="45" name="Title 1">
              <a:extLst>
                <a:ext uri="{FF2B5EF4-FFF2-40B4-BE49-F238E27FC236}">
                  <a16:creationId xmlns:a16="http://schemas.microsoft.com/office/drawing/2014/main" id="{C3D9778D-0E43-4142-B9B8-7E41A722A8E3}"/>
                </a:ext>
              </a:extLst>
            </p:cNvPr>
            <p:cNvSpPr txBox="1">
              <a:spLocks/>
            </p:cNvSpPr>
            <p:nvPr/>
          </p:nvSpPr>
          <p:spPr>
            <a:xfrm>
              <a:off x="4038600" y="682140"/>
              <a:ext cx="955324" cy="384660"/>
            </a:xfrm>
            <a:prstGeom prst="rect">
              <a:avLst/>
            </a:prstGeom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bg-BG" sz="1600" dirty="0">
                  <a:solidFill>
                    <a:srgbClr val="0000FF"/>
                  </a:solidFill>
                </a:rPr>
                <a:t>Пример:</a:t>
              </a:r>
              <a:endParaRPr lang="en-US" sz="1600" dirty="0">
                <a:solidFill>
                  <a:srgbClr val="FF3300"/>
                </a:solidFill>
              </a:endParaRPr>
            </a:p>
          </p:txBody>
        </p:sp>
      </p:grpSp>
      <p:pic>
        <p:nvPicPr>
          <p:cNvPr id="40" name="Picture 39">
            <a:extLst>
              <a:ext uri="{FF2B5EF4-FFF2-40B4-BE49-F238E27FC236}">
                <a16:creationId xmlns:a16="http://schemas.microsoft.com/office/drawing/2014/main" id="{881D254E-1548-4D82-BAB1-A3794102871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48400" y="1066800"/>
            <a:ext cx="2659856" cy="995099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693EF002-D5A2-4F3D-845E-3A1AB8C5294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53162" y="2743200"/>
            <a:ext cx="2671763" cy="1257300"/>
          </a:xfrm>
          <a:prstGeom prst="rect">
            <a:avLst/>
          </a:prstGeom>
        </p:spPr>
      </p:pic>
      <p:sp>
        <p:nvSpPr>
          <p:cNvPr id="46" name="Title 1">
            <a:extLst>
              <a:ext uri="{FF2B5EF4-FFF2-40B4-BE49-F238E27FC236}">
                <a16:creationId xmlns:a16="http://schemas.microsoft.com/office/drawing/2014/main" id="{C30DEA95-F26E-4F99-9025-1C222E805234}"/>
              </a:ext>
            </a:extLst>
          </p:cNvPr>
          <p:cNvSpPr txBox="1">
            <a:spLocks/>
          </p:cNvSpPr>
          <p:nvPr/>
        </p:nvSpPr>
        <p:spPr>
          <a:xfrm>
            <a:off x="6125861" y="685800"/>
            <a:ext cx="955324" cy="384660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bg-BG" sz="1600" dirty="0">
                <a:solidFill>
                  <a:srgbClr val="FF3300"/>
                </a:solidFill>
              </a:rPr>
              <a:t>Резултат</a:t>
            </a:r>
            <a:r>
              <a:rPr lang="bg-BG" sz="1600" dirty="0">
                <a:solidFill>
                  <a:srgbClr val="0000FF"/>
                </a:solidFill>
              </a:rPr>
              <a:t>:</a:t>
            </a:r>
            <a:endParaRPr lang="en-US" sz="1600" dirty="0">
              <a:solidFill>
                <a:srgbClr val="FF3300"/>
              </a:solidFill>
            </a:endParaRP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D4FCC799-5A8C-454C-A8E0-8CB39E129D60}"/>
              </a:ext>
            </a:extLst>
          </p:cNvPr>
          <p:cNvSpPr txBox="1">
            <a:spLocks/>
          </p:cNvSpPr>
          <p:nvPr/>
        </p:nvSpPr>
        <p:spPr>
          <a:xfrm>
            <a:off x="178279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bg-BG" dirty="0"/>
              <a:t>Дата: </a:t>
            </a:r>
            <a:fld id="{4836C8E4-75DA-4013-BBDC-FCE0CEAEFCAB}" type="datetime1">
              <a:rPr lang="bg-BG" smtClean="0"/>
              <a:pPr>
                <a:spcAft>
                  <a:spcPts val="600"/>
                </a:spcAft>
              </a:pPr>
              <a:t>11.7.2019 г.</a:t>
            </a:fld>
            <a:endParaRPr lang="en-US" dirty="0"/>
          </a:p>
        </p:txBody>
      </p:sp>
      <p:pic>
        <p:nvPicPr>
          <p:cNvPr id="48" name="Picture 47" descr="A screen shot of a computer&#10;&#10;Description automatically generated">
            <a:extLst>
              <a:ext uri="{FF2B5EF4-FFF2-40B4-BE49-F238E27FC236}">
                <a16:creationId xmlns:a16="http://schemas.microsoft.com/office/drawing/2014/main" id="{77E9FF36-2A84-4224-8143-A44A904EC241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015" y="2504870"/>
            <a:ext cx="2968785" cy="4200730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868B0364-E7BC-47A8-BE4C-2BD23A5B527F}"/>
              </a:ext>
            </a:extLst>
          </p:cNvPr>
          <p:cNvSpPr txBox="1"/>
          <p:nvPr/>
        </p:nvSpPr>
        <p:spPr>
          <a:xfrm>
            <a:off x="381000" y="3124200"/>
            <a:ext cx="37338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900" b="1" dirty="0"/>
              <a:t>1</a:t>
            </a:r>
            <a:r>
              <a:rPr lang="bg-BG" sz="900" dirty="0"/>
              <a:t>   1 инч + \</a:t>
            </a:r>
            <a:r>
              <a:rPr lang="en-US" sz="900" dirty="0" err="1"/>
              <a:t>hoffset</a:t>
            </a:r>
            <a:r>
              <a:rPr lang="en-US" sz="900" dirty="0"/>
              <a:t> </a:t>
            </a:r>
            <a:r>
              <a:rPr lang="bg-BG" sz="900" dirty="0"/>
              <a:t>              </a:t>
            </a:r>
            <a:r>
              <a:rPr lang="en-US" sz="900" b="1" dirty="0"/>
              <a:t>2</a:t>
            </a:r>
            <a:r>
              <a:rPr lang="en-US" sz="900" dirty="0"/>
              <a:t>  1 </a:t>
            </a:r>
            <a:r>
              <a:rPr lang="bg-BG" sz="900" dirty="0"/>
              <a:t>инч + \</a:t>
            </a:r>
            <a:r>
              <a:rPr lang="en-US" sz="900" dirty="0" err="1"/>
              <a:t>voffset</a:t>
            </a:r>
            <a:endParaRPr lang="en-US" sz="900" dirty="0"/>
          </a:p>
          <a:p>
            <a:r>
              <a:rPr lang="en-US" sz="900" b="1" dirty="0"/>
              <a:t>3</a:t>
            </a:r>
            <a:r>
              <a:rPr lang="en-US" sz="900" dirty="0"/>
              <a:t>  </a:t>
            </a:r>
            <a:r>
              <a:rPr lang="bg-BG" sz="900" dirty="0"/>
              <a:t> </a:t>
            </a:r>
            <a:r>
              <a:rPr lang="en-US" sz="900" dirty="0"/>
              <a:t>\</a:t>
            </a:r>
            <a:r>
              <a:rPr lang="en-US" sz="900" dirty="0" err="1"/>
              <a:t>oddsidemargin</a:t>
            </a:r>
            <a:r>
              <a:rPr lang="en-US" sz="900" dirty="0"/>
              <a:t> = 22pt</a:t>
            </a:r>
            <a:r>
              <a:rPr lang="bg-BG" sz="900" dirty="0"/>
              <a:t>  </a:t>
            </a:r>
            <a:r>
              <a:rPr lang="en-US" sz="900" b="1" dirty="0"/>
              <a:t>4</a:t>
            </a:r>
            <a:r>
              <a:rPr lang="en-US" sz="900" dirty="0"/>
              <a:t>  \</a:t>
            </a:r>
            <a:r>
              <a:rPr lang="en-US" sz="900" dirty="0" err="1"/>
              <a:t>topmargin</a:t>
            </a:r>
            <a:r>
              <a:rPr lang="en-US" sz="900" dirty="0"/>
              <a:t> = 22pt</a:t>
            </a:r>
          </a:p>
          <a:p>
            <a:r>
              <a:rPr lang="en-US" sz="900" dirty="0"/>
              <a:t>    </a:t>
            </a:r>
            <a:r>
              <a:rPr lang="bg-BG" sz="900" dirty="0"/>
              <a:t>  или \</a:t>
            </a:r>
            <a:r>
              <a:rPr lang="en-US" sz="900" dirty="0" err="1"/>
              <a:t>evensidemargin</a:t>
            </a:r>
            <a:endParaRPr lang="bg-BG" sz="900" dirty="0"/>
          </a:p>
          <a:p>
            <a:r>
              <a:rPr lang="en-US" sz="900" b="1" dirty="0"/>
              <a:t>5</a:t>
            </a:r>
            <a:r>
              <a:rPr lang="en-US" sz="900" dirty="0"/>
              <a:t>  </a:t>
            </a:r>
            <a:r>
              <a:rPr lang="bg-BG" sz="900" dirty="0"/>
              <a:t> </a:t>
            </a:r>
            <a:r>
              <a:rPr lang="en-US" sz="900" dirty="0"/>
              <a:t>\</a:t>
            </a:r>
            <a:r>
              <a:rPr lang="en-US" sz="900" dirty="0" err="1"/>
              <a:t>headheight</a:t>
            </a:r>
            <a:r>
              <a:rPr lang="en-US" sz="900" dirty="0"/>
              <a:t> = 13pt </a:t>
            </a:r>
            <a:r>
              <a:rPr lang="bg-BG" sz="900" dirty="0"/>
              <a:t>        </a:t>
            </a:r>
            <a:r>
              <a:rPr lang="en-US" sz="900" b="1" dirty="0"/>
              <a:t>6</a:t>
            </a:r>
            <a:r>
              <a:rPr lang="en-US" sz="900" dirty="0"/>
              <a:t>  \</a:t>
            </a:r>
            <a:r>
              <a:rPr lang="en-US" sz="900" dirty="0" err="1"/>
              <a:t>headsep</a:t>
            </a:r>
            <a:r>
              <a:rPr lang="en-US" sz="900" dirty="0"/>
              <a:t> = 19pt</a:t>
            </a:r>
          </a:p>
          <a:p>
            <a:r>
              <a:rPr lang="en-US" sz="900" b="1" dirty="0"/>
              <a:t>7</a:t>
            </a:r>
            <a:r>
              <a:rPr lang="en-US" sz="900" dirty="0"/>
              <a:t>  </a:t>
            </a:r>
            <a:r>
              <a:rPr lang="bg-BG" sz="900" dirty="0"/>
              <a:t> </a:t>
            </a:r>
            <a:r>
              <a:rPr lang="en-US" sz="900" dirty="0"/>
              <a:t>\</a:t>
            </a:r>
            <a:r>
              <a:rPr lang="en-US" sz="900" dirty="0" err="1"/>
              <a:t>textheight</a:t>
            </a:r>
            <a:r>
              <a:rPr lang="en-US" sz="900" dirty="0"/>
              <a:t> = 595pt </a:t>
            </a:r>
            <a:r>
              <a:rPr lang="bg-BG" sz="900" dirty="0"/>
              <a:t>        </a:t>
            </a:r>
            <a:r>
              <a:rPr lang="en-US" sz="900" b="1" dirty="0"/>
              <a:t>8</a:t>
            </a:r>
            <a:r>
              <a:rPr lang="en-US" sz="900" dirty="0"/>
              <a:t>  \</a:t>
            </a:r>
            <a:r>
              <a:rPr lang="en-US" sz="900" dirty="0" err="1"/>
              <a:t>textwidth</a:t>
            </a:r>
            <a:r>
              <a:rPr lang="en-US" sz="900" dirty="0"/>
              <a:t> = 360pt</a:t>
            </a:r>
          </a:p>
          <a:p>
            <a:r>
              <a:rPr lang="en-US" sz="900" b="1" dirty="0"/>
              <a:t>9</a:t>
            </a:r>
            <a:r>
              <a:rPr lang="en-US" sz="900" dirty="0"/>
              <a:t>  </a:t>
            </a:r>
            <a:r>
              <a:rPr lang="bg-BG" sz="900" dirty="0"/>
              <a:t> </a:t>
            </a:r>
            <a:r>
              <a:rPr lang="en-US" sz="900" dirty="0"/>
              <a:t>\</a:t>
            </a:r>
            <a:r>
              <a:rPr lang="en-US" sz="900" dirty="0" err="1"/>
              <a:t>marginparsep</a:t>
            </a:r>
            <a:r>
              <a:rPr lang="en-US" sz="900" dirty="0"/>
              <a:t> = 7pt </a:t>
            </a:r>
            <a:r>
              <a:rPr lang="bg-BG" sz="900" dirty="0"/>
              <a:t>    </a:t>
            </a:r>
            <a:r>
              <a:rPr lang="en-US" sz="900" b="1" dirty="0"/>
              <a:t>10</a:t>
            </a:r>
            <a:r>
              <a:rPr lang="en-US" sz="900" dirty="0"/>
              <a:t> </a:t>
            </a:r>
            <a:r>
              <a:rPr lang="bg-BG" sz="900" dirty="0"/>
              <a:t> </a:t>
            </a:r>
            <a:r>
              <a:rPr lang="en-US" sz="900" dirty="0"/>
              <a:t>\</a:t>
            </a:r>
            <a:r>
              <a:rPr lang="en-US" sz="900" dirty="0" err="1"/>
              <a:t>marginparwidth</a:t>
            </a:r>
            <a:r>
              <a:rPr lang="en-US" sz="900" dirty="0"/>
              <a:t> = 106pt</a:t>
            </a:r>
          </a:p>
          <a:p>
            <a:r>
              <a:rPr lang="en-US" sz="900" b="1" dirty="0"/>
              <a:t>11</a:t>
            </a:r>
            <a:r>
              <a:rPr lang="en-US" sz="900" dirty="0"/>
              <a:t> \</a:t>
            </a:r>
            <a:r>
              <a:rPr lang="en-US" sz="900" dirty="0" err="1"/>
              <a:t>footskip</a:t>
            </a:r>
            <a:r>
              <a:rPr lang="en-US" sz="900" dirty="0"/>
              <a:t> = 27pt </a:t>
            </a:r>
            <a:r>
              <a:rPr lang="bg-BG" sz="900" dirty="0"/>
              <a:t>  </a:t>
            </a:r>
            <a:r>
              <a:rPr lang="en-US" sz="900" dirty="0"/>
              <a:t>  </a:t>
            </a:r>
            <a:r>
              <a:rPr lang="bg-BG" sz="900" dirty="0"/>
              <a:t>           </a:t>
            </a:r>
            <a:r>
              <a:rPr lang="en-US" sz="900" dirty="0"/>
              <a:t> </a:t>
            </a:r>
            <a:r>
              <a:rPr lang="bg-BG" sz="900" dirty="0"/>
              <a:t>  </a:t>
            </a:r>
            <a:r>
              <a:rPr lang="en-US" sz="900" dirty="0"/>
              <a:t>\</a:t>
            </a:r>
            <a:r>
              <a:rPr lang="en-US" sz="900" dirty="0" err="1"/>
              <a:t>marginparpush</a:t>
            </a:r>
            <a:r>
              <a:rPr lang="en-US" sz="900" dirty="0"/>
              <a:t> = 5pt (</a:t>
            </a:r>
            <a:r>
              <a:rPr lang="bg-BG" sz="900" dirty="0"/>
              <a:t>не е показано)</a:t>
            </a:r>
          </a:p>
          <a:p>
            <a:r>
              <a:rPr lang="bg-BG" sz="900" dirty="0"/>
              <a:t>     \</a:t>
            </a:r>
            <a:r>
              <a:rPr lang="en-US" sz="900" dirty="0" err="1"/>
              <a:t>hoffset</a:t>
            </a:r>
            <a:r>
              <a:rPr lang="en-US" sz="900" dirty="0"/>
              <a:t> = 0pt</a:t>
            </a:r>
            <a:r>
              <a:rPr lang="bg-BG" sz="900" dirty="0"/>
              <a:t>	</a:t>
            </a:r>
            <a:r>
              <a:rPr lang="en-US" sz="900" dirty="0"/>
              <a:t>    </a:t>
            </a:r>
            <a:r>
              <a:rPr lang="bg-BG" sz="900" dirty="0"/>
              <a:t>  </a:t>
            </a:r>
            <a:r>
              <a:rPr lang="en-US" sz="900" dirty="0"/>
              <a:t> </a:t>
            </a:r>
            <a:r>
              <a:rPr lang="bg-BG" sz="900" dirty="0"/>
              <a:t>              </a:t>
            </a:r>
            <a:r>
              <a:rPr lang="en-US" sz="900" dirty="0"/>
              <a:t>\</a:t>
            </a:r>
            <a:r>
              <a:rPr lang="en-US" sz="900" dirty="0" err="1"/>
              <a:t>voffset</a:t>
            </a:r>
            <a:r>
              <a:rPr lang="en-US" sz="900" dirty="0"/>
              <a:t> = 0pt</a:t>
            </a:r>
          </a:p>
          <a:p>
            <a:r>
              <a:rPr lang="en-US" sz="900" dirty="0"/>
              <a:t>   </a:t>
            </a:r>
            <a:r>
              <a:rPr lang="bg-BG" sz="900" dirty="0"/>
              <a:t> </a:t>
            </a:r>
            <a:r>
              <a:rPr lang="en-US" sz="900" dirty="0"/>
              <a:t>\</a:t>
            </a:r>
            <a:r>
              <a:rPr lang="en-US" sz="900" dirty="0" err="1"/>
              <a:t>paperwidth</a:t>
            </a:r>
            <a:r>
              <a:rPr lang="en-US" sz="900" dirty="0"/>
              <a:t> = 597pt </a:t>
            </a:r>
            <a:r>
              <a:rPr lang="bg-BG" sz="900" dirty="0"/>
              <a:t>           </a:t>
            </a:r>
            <a:r>
              <a:rPr lang="en-US" sz="900" dirty="0"/>
              <a:t>\</a:t>
            </a:r>
            <a:r>
              <a:rPr lang="en-US" sz="900" dirty="0" err="1"/>
              <a:t>paperheight</a:t>
            </a:r>
            <a:r>
              <a:rPr lang="en-US" sz="900" dirty="0"/>
              <a:t> = 845pt</a:t>
            </a:r>
          </a:p>
        </p:txBody>
      </p:sp>
      <p:sp>
        <p:nvSpPr>
          <p:cNvPr id="50" name="Title 1">
            <a:extLst>
              <a:ext uri="{FF2B5EF4-FFF2-40B4-BE49-F238E27FC236}">
                <a16:creationId xmlns:a16="http://schemas.microsoft.com/office/drawing/2014/main" id="{1A9DA3FE-41D8-44FB-A67C-F0A126295F2E}"/>
              </a:ext>
            </a:extLst>
          </p:cNvPr>
          <p:cNvSpPr txBox="1">
            <a:spLocks/>
          </p:cNvSpPr>
          <p:nvPr/>
        </p:nvSpPr>
        <p:spPr>
          <a:xfrm>
            <a:off x="269474" y="2209800"/>
            <a:ext cx="2016526" cy="384660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bg-BG" sz="1600" dirty="0">
                <a:solidFill>
                  <a:srgbClr val="0000FF"/>
                </a:solidFill>
              </a:rPr>
              <a:t>Макет на Страницата:</a:t>
            </a:r>
            <a:endParaRPr lang="en-US" sz="1600" dirty="0">
              <a:solidFill>
                <a:srgbClr val="FF33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3F51B16-BB7D-409C-BBC4-00313C70698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53162" y="4495800"/>
            <a:ext cx="2662238" cy="1120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691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>
            <a:hlinkClick r:id="rId2"/>
            <a:extLst>
              <a:ext uri="{FF2B5EF4-FFF2-40B4-BE49-F238E27FC236}">
                <a16:creationId xmlns:a16="http://schemas.microsoft.com/office/drawing/2014/main" id="{C8A8AA9A-1D04-4C90-BFA5-3C891296AF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658" y="862584"/>
            <a:ext cx="8603742" cy="5462016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7EFD79D-7B79-474C-BF21-A7E02296E25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11876"/>
            <a:ext cx="9169879" cy="762000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E8822DF3-2BCD-4382-B7A8-16B66D93B944}"/>
              </a:ext>
            </a:extLst>
          </p:cNvPr>
          <p:cNvSpPr txBox="1">
            <a:spLocks/>
          </p:cNvSpPr>
          <p:nvPr/>
        </p:nvSpPr>
        <p:spPr>
          <a:xfrm>
            <a:off x="6883879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dirty="0"/>
              <a:t>Стр. </a:t>
            </a:r>
            <a:fld id="{71734E5D-357F-4193-8BCE-89C0C4C454A4}" type="slidenum">
              <a:rPr lang="en-US" smtClean="0"/>
              <a:pPr/>
              <a:t>26</a:t>
            </a:fld>
            <a:r>
              <a:rPr lang="bg-BG" dirty="0"/>
              <a:t> от 33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2628BA9-19E9-4C1C-A5E6-89AF7D78B52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679" y="228756"/>
            <a:ext cx="8589034" cy="46926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6613DE0B-CFDA-406F-B6EE-F12C2D61C4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159" y="419063"/>
            <a:ext cx="1181265" cy="266737"/>
          </a:xfrm>
          <a:prstGeom prst="rect">
            <a:avLst/>
          </a:prstGeom>
        </p:spPr>
      </p:pic>
      <p:sp>
        <p:nvSpPr>
          <p:cNvPr id="38" name="Date Placeholder 3">
            <a:extLst>
              <a:ext uri="{FF2B5EF4-FFF2-40B4-BE49-F238E27FC236}">
                <a16:creationId xmlns:a16="http://schemas.microsoft.com/office/drawing/2014/main" id="{128C3E21-60A2-4C03-905E-B9C3DDCB476C}"/>
              </a:ext>
            </a:extLst>
          </p:cNvPr>
          <p:cNvSpPr txBox="1">
            <a:spLocks/>
          </p:cNvSpPr>
          <p:nvPr/>
        </p:nvSpPr>
        <p:spPr>
          <a:xfrm>
            <a:off x="178279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bg-BG" dirty="0"/>
              <a:t>Дата: </a:t>
            </a:r>
            <a:fld id="{4836C8E4-75DA-4013-BBDC-FCE0CEAEFCAB}" type="datetime1">
              <a:rPr lang="bg-BG" smtClean="0"/>
              <a:pPr>
                <a:spcAft>
                  <a:spcPts val="600"/>
                </a:spcAft>
              </a:pPr>
              <a:t>11.7.2019 г.</a:t>
            </a:fld>
            <a:endParaRPr lang="en-US" dirty="0"/>
          </a:p>
        </p:txBody>
      </p:sp>
      <p:pic>
        <p:nvPicPr>
          <p:cNvPr id="40" name="Picture 39" descr="A close up of a sign&#10;&#10;Description automatically generated">
            <a:extLst>
              <a:ext uri="{FF2B5EF4-FFF2-40B4-BE49-F238E27FC236}">
                <a16:creationId xmlns:a16="http://schemas.microsoft.com/office/drawing/2014/main" id="{8D28021B-FCEA-4786-89F6-DADFD348F3A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3117" y="501419"/>
            <a:ext cx="838317" cy="200053"/>
          </a:xfrm>
          <a:prstGeom prst="rect">
            <a:avLst/>
          </a:prstGeom>
        </p:spPr>
      </p:pic>
      <p:pic>
        <p:nvPicPr>
          <p:cNvPr id="45" name="Picture 44" descr="A close up of a sign&#10;&#10;Description automatically generated">
            <a:hlinkClick r:id="rId8"/>
            <a:extLst>
              <a:ext uri="{FF2B5EF4-FFF2-40B4-BE49-F238E27FC236}">
                <a16:creationId xmlns:a16="http://schemas.microsoft.com/office/drawing/2014/main" id="{4ABA1DB4-5634-40BF-9838-D88EBF140FE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1447800"/>
            <a:ext cx="1057423" cy="97168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01DD87E-9C98-4901-B147-6EBF856F6DC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9923" y="1676400"/>
            <a:ext cx="447737" cy="17147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B5EEBAC-8B65-42CD-9795-105A091D2B16}"/>
              </a:ext>
            </a:extLst>
          </p:cNvPr>
          <p:cNvSpPr txBox="1"/>
          <p:nvPr/>
        </p:nvSpPr>
        <p:spPr>
          <a:xfrm>
            <a:off x="3200399" y="1600200"/>
            <a:ext cx="35636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1600" dirty="0"/>
              <a:t>: Формат на Хипертекстови Документи</a:t>
            </a:r>
            <a:endParaRPr lang="en-US" sz="1600" dirty="0"/>
          </a:p>
        </p:txBody>
      </p:sp>
      <p:pic>
        <p:nvPicPr>
          <p:cNvPr id="11" name="Picture 10" descr="A picture containing object&#10;&#10;Description automatically generated">
            <a:extLst>
              <a:ext uri="{FF2B5EF4-FFF2-40B4-BE49-F238E27FC236}">
                <a16:creationId xmlns:a16="http://schemas.microsoft.com/office/drawing/2014/main" id="{82BEF7A4-73C4-4830-809C-05E3A5F7018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999" y="1885971"/>
            <a:ext cx="409524" cy="17142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6406F8E-572A-4485-B62F-1FA3AE256E50}"/>
              </a:ext>
            </a:extLst>
          </p:cNvPr>
          <p:cNvSpPr txBox="1"/>
          <p:nvPr/>
        </p:nvSpPr>
        <p:spPr>
          <a:xfrm>
            <a:off x="1905000" y="5786735"/>
            <a:ext cx="65974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1200" dirty="0"/>
              <a:t>И               , и                 се Инсталират АВТОМАТИЧНО при повечето СЪВРЕМЕННИ </a:t>
            </a:r>
            <a:r>
              <a:rPr lang="bg-BG" sz="1200" dirty="0" err="1"/>
              <a:t>Дистрибутиви</a:t>
            </a:r>
            <a:r>
              <a:rPr lang="bg-BG" sz="1200" dirty="0"/>
              <a:t> на </a:t>
            </a:r>
          </a:p>
          <a:p>
            <a:r>
              <a:rPr lang="bg-BG" sz="1200" dirty="0"/>
              <a:t>        , като:             ,            ,                ,                и                   .</a:t>
            </a:r>
            <a:endParaRPr lang="en-US" sz="12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CF4978C-BEDA-4E96-9F22-EA6A6F67E71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5862935"/>
            <a:ext cx="490416" cy="144610"/>
          </a:xfrm>
          <a:prstGeom prst="rect">
            <a:avLst/>
          </a:prstGeom>
        </p:spPr>
      </p:pic>
      <p:pic>
        <p:nvPicPr>
          <p:cNvPr id="17" name="Picture 16" descr="A close up of a sign&#10;&#10;Description automatically generated">
            <a:extLst>
              <a:ext uri="{FF2B5EF4-FFF2-40B4-BE49-F238E27FC236}">
                <a16:creationId xmlns:a16="http://schemas.microsoft.com/office/drawing/2014/main" id="{31E6398D-FCA0-4B02-B391-63C46F36C30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899" y="5862935"/>
            <a:ext cx="553289" cy="132035"/>
          </a:xfrm>
          <a:prstGeom prst="rect">
            <a:avLst/>
          </a:prstGeom>
        </p:spPr>
      </p:pic>
      <p:pic>
        <p:nvPicPr>
          <p:cNvPr id="19" name="Picture 18" descr="A close up of a logo&#10;&#10;Description automatically generated">
            <a:extLst>
              <a:ext uri="{FF2B5EF4-FFF2-40B4-BE49-F238E27FC236}">
                <a16:creationId xmlns:a16="http://schemas.microsoft.com/office/drawing/2014/main" id="{95BC8415-8FEF-4F1E-9A21-D0765FC04BB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4572" y="6029449"/>
            <a:ext cx="251428" cy="138286"/>
          </a:xfrm>
          <a:prstGeom prst="rect">
            <a:avLst/>
          </a:prstGeom>
        </p:spPr>
      </p:pic>
      <p:pic>
        <p:nvPicPr>
          <p:cNvPr id="21" name="Picture 20" descr="A close up of a sign&#10;&#10;Description automatically generated">
            <a:extLst>
              <a:ext uri="{FF2B5EF4-FFF2-40B4-BE49-F238E27FC236}">
                <a16:creationId xmlns:a16="http://schemas.microsoft.com/office/drawing/2014/main" id="{4521D9A3-28D9-4C3F-9447-9BC37B882D8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8095" y="6015335"/>
            <a:ext cx="396105" cy="14461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98ADD96-542E-4A74-9F57-4B5BD3F2DD0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5295" y="6023125"/>
            <a:ext cx="396105" cy="14461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9F0BAAAD-B9E2-46BC-B456-C03F183C62A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5435" y="6015335"/>
            <a:ext cx="515565" cy="14461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2797CF9D-895F-4EF9-8CB6-1D702A7B1591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6023125"/>
            <a:ext cx="534427" cy="14461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538AA3E1-0EC8-4D77-B528-15FA1EA454D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6015335"/>
            <a:ext cx="635025" cy="144610"/>
          </a:xfrm>
          <a:prstGeom prst="rect">
            <a:avLst/>
          </a:prstGeom>
        </p:spPr>
      </p:pic>
      <p:pic>
        <p:nvPicPr>
          <p:cNvPr id="5" name="Picture 4">
            <a:hlinkClick r:id="rId19"/>
            <a:extLst>
              <a:ext uri="{FF2B5EF4-FFF2-40B4-BE49-F238E27FC236}">
                <a16:creationId xmlns:a16="http://schemas.microsoft.com/office/drawing/2014/main" id="{972D7B80-B2BD-4FA3-90B3-70EBAA22099A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114800" y="4059767"/>
            <a:ext cx="233362" cy="20743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B0236B7-F430-4F4A-B374-BD281A0A3DF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4184" y="4343400"/>
            <a:ext cx="490416" cy="144610"/>
          </a:xfrm>
          <a:prstGeom prst="rect">
            <a:avLst/>
          </a:prstGeom>
        </p:spPr>
      </p:pic>
      <p:pic>
        <p:nvPicPr>
          <p:cNvPr id="14" name="Picture 13" descr="A picture containing clipart&#10;&#10;Description automatically generated">
            <a:extLst>
              <a:ext uri="{FF2B5EF4-FFF2-40B4-BE49-F238E27FC236}">
                <a16:creationId xmlns:a16="http://schemas.microsoft.com/office/drawing/2014/main" id="{1F4108DF-971F-4BB7-B9BF-30ECE913F3B7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6467" y="4495800"/>
            <a:ext cx="251428" cy="13828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E44E729-10E2-4A24-AE2F-3694F417E10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800" y="4876800"/>
            <a:ext cx="344757" cy="132035"/>
          </a:xfrm>
          <a:prstGeom prst="rect">
            <a:avLst/>
          </a:prstGeom>
        </p:spPr>
      </p:pic>
      <p:pic>
        <p:nvPicPr>
          <p:cNvPr id="34" name="Picture 33" descr="A picture containing clipart&#10;&#10;Description automatically generated">
            <a:extLst>
              <a:ext uri="{FF2B5EF4-FFF2-40B4-BE49-F238E27FC236}">
                <a16:creationId xmlns:a16="http://schemas.microsoft.com/office/drawing/2014/main" id="{7CD63C31-A331-4107-81BA-165B76018CBA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8467" y="4715467"/>
            <a:ext cx="293333" cy="161333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7B0B300C-53BC-45CD-BDC0-CF4C2C7BA6A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200" y="4495800"/>
            <a:ext cx="344757" cy="132035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EFB12BF1-21A6-4DEC-B09A-32CECA806B8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0" y="4897165"/>
            <a:ext cx="344757" cy="132035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9994B4A7-6F4C-4A91-9A95-B8F40E02DC1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0" y="5029200"/>
            <a:ext cx="572152" cy="168712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E7F1A209-E476-4667-9B22-D6374CAF8D1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2643" y="5049565"/>
            <a:ext cx="344757" cy="13203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C692674-6A50-4BF8-AE5C-FAB8E4608D1D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0" y="5076810"/>
            <a:ext cx="276264" cy="10479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0E1F6DC0-97C3-433F-97F9-17ED14A55538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5257800"/>
            <a:ext cx="351522" cy="128892"/>
          </a:xfrm>
          <a:prstGeom prst="rect">
            <a:avLst/>
          </a:prstGeom>
        </p:spPr>
      </p:pic>
      <p:pic>
        <p:nvPicPr>
          <p:cNvPr id="10" name="Picture 9" descr="A screenshot of a computer screen&#10;&#10;Description automatically generated">
            <a:hlinkClick r:id="rId24"/>
            <a:extLst>
              <a:ext uri="{FF2B5EF4-FFF2-40B4-BE49-F238E27FC236}">
                <a16:creationId xmlns:a16="http://schemas.microsoft.com/office/drawing/2014/main" id="{370A2331-C0FA-43D6-80CE-E5CE9184BF4E}"/>
              </a:ext>
            </a:extLst>
          </p:cNvPr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286000"/>
            <a:ext cx="2397416" cy="226139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CC2E1E0-24B3-40DA-857F-E0407F688133}"/>
              </a:ext>
            </a:extLst>
          </p:cNvPr>
          <p:cNvSpPr txBox="1"/>
          <p:nvPr/>
        </p:nvSpPr>
        <p:spPr>
          <a:xfrm>
            <a:off x="2743200" y="1828800"/>
            <a:ext cx="54102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dirty="0"/>
              <a:t>В контекста на            , всички срещнати в Текста команди: </a:t>
            </a:r>
            <a:r>
              <a:rPr lang="en-US" sz="1200" dirty="0"/>
              <a:t>\ref</a:t>
            </a:r>
            <a:r>
              <a:rPr lang="bg-BG" sz="1200" dirty="0"/>
              <a:t> и </a:t>
            </a:r>
            <a:r>
              <a:rPr lang="en-US" sz="1200" dirty="0"/>
              <a:t>\</a:t>
            </a:r>
            <a:r>
              <a:rPr lang="en-US" sz="1200" dirty="0" err="1"/>
              <a:t>pageref</a:t>
            </a:r>
            <a:r>
              <a:rPr lang="en-US" sz="1200" dirty="0"/>
              <a:t>, </a:t>
            </a:r>
            <a:r>
              <a:rPr lang="bg-BG" sz="1200" dirty="0"/>
              <a:t>стават</a:t>
            </a:r>
          </a:p>
          <a:p>
            <a:r>
              <a:rPr lang="bg-BG" sz="1200" dirty="0"/>
              <a:t>Хипервръзки.</a:t>
            </a:r>
          </a:p>
          <a:p>
            <a:r>
              <a:rPr lang="bg-BG" sz="1200" dirty="0"/>
              <a:t>Паралелно с това: Съдържание, Азбучен указател и др. сродни структури, стават Набори от Елементи на Хипервръзки.</a:t>
            </a:r>
          </a:p>
          <a:p>
            <a:r>
              <a:rPr lang="en-US" sz="1200" dirty="0"/>
              <a:t>Portable Document Format</a:t>
            </a:r>
            <a:r>
              <a:rPr lang="bg-BG" sz="1200" dirty="0"/>
              <a:t>:</a:t>
            </a:r>
          </a:p>
          <a:p>
            <a:pPr marL="177800" indent="-177800">
              <a:buAutoNum type="arabicParenR"/>
            </a:pPr>
            <a:r>
              <a:rPr lang="bg-BG" sz="1200" dirty="0"/>
              <a:t>СЪХРАНЯВА Вида на Документа</a:t>
            </a:r>
          </a:p>
          <a:p>
            <a:pPr marL="177800" indent="-177800"/>
            <a:r>
              <a:rPr lang="bg-BG" sz="1200" dirty="0"/>
              <a:t>       и</a:t>
            </a:r>
          </a:p>
          <a:p>
            <a:pPr marL="177800" indent="-177800">
              <a:buFont typeface="+mj-lt"/>
              <a:buAutoNum type="arabicParenR" startAt="2"/>
            </a:pPr>
            <a:r>
              <a:rPr lang="bg-BG" sz="1200" dirty="0"/>
              <a:t>ПОЗВОЛЯВА използването на Хипертекстова навигация.</a:t>
            </a:r>
            <a:endParaRPr lang="en-US" sz="1200" dirty="0"/>
          </a:p>
          <a:p>
            <a:pPr marL="177800" indent="-177800">
              <a:buFont typeface="+mj-lt"/>
              <a:buAutoNum type="arabicParenR" startAt="3"/>
            </a:pPr>
            <a:r>
              <a:rPr lang="bg-BG" sz="1200" dirty="0"/>
              <a:t>Отворен стандарт за Обмен на Документи. Файловият формат, създаден от </a:t>
            </a:r>
            <a:r>
              <a:rPr lang="en-US" sz="1200" dirty="0">
                <a:hlinkClick r:id="rId26"/>
              </a:rPr>
              <a:t>Adobe Systems</a:t>
            </a:r>
            <a:r>
              <a:rPr lang="en-US" sz="1200" dirty="0"/>
              <a:t> </a:t>
            </a:r>
            <a:r>
              <a:rPr lang="bg-BG" sz="1200" dirty="0"/>
              <a:t>през 1993г., служи за ЕДНОТИПНО Представяне на Документи на всякакви Хардуер, ОС и Приложен софтуер.</a:t>
            </a:r>
          </a:p>
          <a:p>
            <a:pPr marL="177800" indent="-177800">
              <a:buFont typeface="+mj-lt"/>
              <a:buAutoNum type="arabicParenR" startAt="4"/>
            </a:pPr>
            <a:r>
              <a:rPr lang="bg-BG" sz="1200" dirty="0"/>
              <a:t>От 01.07.2008г., Стандартът е ОТДАДЕН от </a:t>
            </a:r>
            <a:r>
              <a:rPr lang="en-US" sz="1200" dirty="0"/>
              <a:t>Adobe </a:t>
            </a:r>
            <a:r>
              <a:rPr lang="bg-BG" sz="1200" dirty="0"/>
              <a:t>като Отворен стандарт и ПУБЛИКУВАН от</a:t>
            </a:r>
            <a:r>
              <a:rPr lang="en-US" sz="1200" dirty="0"/>
              <a:t>         </a:t>
            </a:r>
            <a:r>
              <a:rPr lang="bg-BG" sz="1200" dirty="0"/>
              <a:t>под Номер: </a:t>
            </a:r>
            <a:r>
              <a:rPr lang="en-US" sz="1200" dirty="0"/>
              <a:t>ISO 32000</a:t>
            </a:r>
            <a:r>
              <a:rPr lang="bg-BG" sz="1200" dirty="0"/>
              <a:t>.</a:t>
            </a:r>
            <a:endParaRPr lang="en-US" sz="1200" dirty="0"/>
          </a:p>
          <a:p>
            <a:endParaRPr lang="en-US" sz="1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AEC1BE1-3831-4B93-BC23-FF93A2C879BA}"/>
              </a:ext>
            </a:extLst>
          </p:cNvPr>
          <p:cNvSpPr txBox="1"/>
          <p:nvPr/>
        </p:nvSpPr>
        <p:spPr>
          <a:xfrm>
            <a:off x="1905000" y="4459069"/>
            <a:ext cx="655057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1200" dirty="0"/>
              <a:t>Основна цел: Създаване и Поддръжка на Разширение на          , Генериращо            НЕПОСРЕД-</a:t>
            </a:r>
          </a:p>
          <a:p>
            <a:r>
              <a:rPr lang="bg-BG" sz="1200" dirty="0"/>
              <a:t>СТВЕНО от          Файловете-източник (</a:t>
            </a:r>
            <a:r>
              <a:rPr lang="en-US" sz="1200" dirty="0"/>
              <a:t>Source Files</a:t>
            </a:r>
            <a:r>
              <a:rPr lang="bg-BG" sz="1200" dirty="0"/>
              <a:t>) и предоставящо по-удачно Съдържание на</a:t>
            </a:r>
          </a:p>
          <a:p>
            <a:r>
              <a:rPr lang="bg-BG" sz="1200" dirty="0"/>
              <a:t>Изходния файл при по-добро Качество съобразно           . При </a:t>
            </a:r>
            <a:r>
              <a:rPr lang="bg-BG" sz="1200" dirty="0" err="1"/>
              <a:t>неуказан</a:t>
            </a:r>
            <a:r>
              <a:rPr lang="bg-BG" sz="1200" dirty="0"/>
              <a:t>            -Формат, резултатът</a:t>
            </a:r>
          </a:p>
          <a:p>
            <a:r>
              <a:rPr lang="bg-BG" sz="1200" dirty="0"/>
              <a:t>е Стандартен </a:t>
            </a:r>
            <a:r>
              <a:rPr lang="en-US" sz="1200" dirty="0"/>
              <a:t>DVI; </a:t>
            </a:r>
            <a:r>
              <a:rPr lang="bg-BG" sz="1200" dirty="0"/>
              <a:t>в противен случай,                 изготвя           -Файл, ИДЕНТИЧЕН с        -Файла;</a:t>
            </a:r>
          </a:p>
          <a:p>
            <a:r>
              <a:rPr lang="bg-BG" sz="1200" dirty="0"/>
              <a:t>в противен случай Генерира </a:t>
            </a:r>
          </a:p>
        </p:txBody>
      </p:sp>
    </p:spTree>
    <p:extLst>
      <p:ext uri="{BB962C8B-B14F-4D97-AF65-F5344CB8AC3E}">
        <p14:creationId xmlns:p14="http://schemas.microsoft.com/office/powerpoint/2010/main" val="5853318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hlinkClick r:id="rId2"/>
            <a:extLst>
              <a:ext uri="{FF2B5EF4-FFF2-40B4-BE49-F238E27FC236}">
                <a16:creationId xmlns:a16="http://schemas.microsoft.com/office/drawing/2014/main" id="{0DAC31A8-D806-4213-B32F-298AB2E53D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4200" y="1713357"/>
            <a:ext cx="1428179" cy="1029843"/>
          </a:xfrm>
          <a:prstGeom prst="rect">
            <a:avLst/>
          </a:prstGeom>
        </p:spPr>
      </p:pic>
      <p:pic>
        <p:nvPicPr>
          <p:cNvPr id="32" name="Picture 31">
            <a:hlinkClick r:id="rId4"/>
            <a:extLst>
              <a:ext uri="{FF2B5EF4-FFF2-40B4-BE49-F238E27FC236}">
                <a16:creationId xmlns:a16="http://schemas.microsoft.com/office/drawing/2014/main" id="{6373E8D6-A72F-490B-A4FC-033EE14CE2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9800" y="1708499"/>
            <a:ext cx="1433036" cy="1034701"/>
          </a:xfrm>
          <a:prstGeom prst="rect">
            <a:avLst/>
          </a:prstGeom>
        </p:spPr>
      </p:pic>
      <p:pic>
        <p:nvPicPr>
          <p:cNvPr id="53" name="Picture 52">
            <a:hlinkClick r:id="rId6"/>
            <a:extLst>
              <a:ext uri="{FF2B5EF4-FFF2-40B4-BE49-F238E27FC236}">
                <a16:creationId xmlns:a16="http://schemas.microsoft.com/office/drawing/2014/main" id="{FDF50DE4-FBD9-4299-99BA-51E7508733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3743325"/>
            <a:ext cx="9144000" cy="3114675"/>
          </a:xfrm>
          <a:prstGeom prst="rect">
            <a:avLst/>
          </a:prstGeom>
        </p:spPr>
      </p:pic>
      <p:pic>
        <p:nvPicPr>
          <p:cNvPr id="51" name="Picture 50">
            <a:hlinkClick r:id="rId8"/>
            <a:extLst>
              <a:ext uri="{FF2B5EF4-FFF2-40B4-BE49-F238E27FC236}">
                <a16:creationId xmlns:a16="http://schemas.microsoft.com/office/drawing/2014/main" id="{B71087FD-2F63-47D6-A3EB-C79DDB876D1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0" y="2743200"/>
            <a:ext cx="1428378" cy="1029987"/>
          </a:xfrm>
          <a:prstGeom prst="rect">
            <a:avLst/>
          </a:prstGeom>
        </p:spPr>
      </p:pic>
      <p:pic>
        <p:nvPicPr>
          <p:cNvPr id="47" name="Picture 46">
            <a:hlinkClick r:id="rId10"/>
            <a:extLst>
              <a:ext uri="{FF2B5EF4-FFF2-40B4-BE49-F238E27FC236}">
                <a16:creationId xmlns:a16="http://schemas.microsoft.com/office/drawing/2014/main" id="{4BCBBCBE-EFB7-4319-9FD6-6CE731E2746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564" y="2743200"/>
            <a:ext cx="1433236" cy="1015412"/>
          </a:xfrm>
          <a:prstGeom prst="rect">
            <a:avLst/>
          </a:prstGeom>
        </p:spPr>
      </p:pic>
      <p:pic>
        <p:nvPicPr>
          <p:cNvPr id="45" name="Picture 44">
            <a:hlinkClick r:id="rId12"/>
            <a:extLst>
              <a:ext uri="{FF2B5EF4-FFF2-40B4-BE49-F238E27FC236}">
                <a16:creationId xmlns:a16="http://schemas.microsoft.com/office/drawing/2014/main" id="{600BFB64-3E4C-42CF-B558-1A5BA321F7B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2743200"/>
            <a:ext cx="1428378" cy="1010553"/>
          </a:xfrm>
          <a:prstGeom prst="rect">
            <a:avLst/>
          </a:prstGeom>
        </p:spPr>
      </p:pic>
      <p:pic>
        <p:nvPicPr>
          <p:cNvPr id="39" name="Picture 38">
            <a:hlinkClick r:id="rId14"/>
            <a:extLst>
              <a:ext uri="{FF2B5EF4-FFF2-40B4-BE49-F238E27FC236}">
                <a16:creationId xmlns:a16="http://schemas.microsoft.com/office/drawing/2014/main" id="{71666DC2-3BF0-4811-88A2-330EADEA420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2743200"/>
            <a:ext cx="1428378" cy="1010553"/>
          </a:xfrm>
          <a:prstGeom prst="rect">
            <a:avLst/>
          </a:prstGeom>
        </p:spPr>
      </p:pic>
      <p:pic>
        <p:nvPicPr>
          <p:cNvPr id="37" name="Picture 36">
            <a:hlinkClick r:id="rId16"/>
            <a:extLst>
              <a:ext uri="{FF2B5EF4-FFF2-40B4-BE49-F238E27FC236}">
                <a16:creationId xmlns:a16="http://schemas.microsoft.com/office/drawing/2014/main" id="{00902684-450B-4009-AFBA-6352F34E136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822" y="2743200"/>
            <a:ext cx="1428378" cy="1010553"/>
          </a:xfrm>
          <a:prstGeom prst="rect">
            <a:avLst/>
          </a:prstGeom>
        </p:spPr>
      </p:pic>
      <p:pic>
        <p:nvPicPr>
          <p:cNvPr id="33" name="Picture 32">
            <a:hlinkClick r:id="rId18"/>
            <a:extLst>
              <a:ext uri="{FF2B5EF4-FFF2-40B4-BE49-F238E27FC236}">
                <a16:creationId xmlns:a16="http://schemas.microsoft.com/office/drawing/2014/main" id="{5A958088-35C8-425C-AA0C-BF048D848395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467600" y="1708499"/>
            <a:ext cx="1433036" cy="1034701"/>
          </a:xfrm>
          <a:prstGeom prst="rect">
            <a:avLst/>
          </a:prstGeom>
        </p:spPr>
      </p:pic>
      <p:pic>
        <p:nvPicPr>
          <p:cNvPr id="31" name="Picture 30">
            <a:hlinkClick r:id="rId20"/>
            <a:extLst>
              <a:ext uri="{FF2B5EF4-FFF2-40B4-BE49-F238E27FC236}">
                <a16:creationId xmlns:a16="http://schemas.microsoft.com/office/drawing/2014/main" id="{9E1DE22E-3B4B-41C9-9137-419CD7A098D8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572000" y="1727930"/>
            <a:ext cx="1428179" cy="1015270"/>
          </a:xfrm>
          <a:prstGeom prst="rect">
            <a:avLst/>
          </a:prstGeom>
        </p:spPr>
      </p:pic>
      <p:pic>
        <p:nvPicPr>
          <p:cNvPr id="29" name="Picture 28">
            <a:hlinkClick r:id="rId22"/>
            <a:extLst>
              <a:ext uri="{FF2B5EF4-FFF2-40B4-BE49-F238E27FC236}">
                <a16:creationId xmlns:a16="http://schemas.microsoft.com/office/drawing/2014/main" id="{1B874A94-8D59-4D99-B2F1-D6419B3144D8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676400" y="1727930"/>
            <a:ext cx="1428179" cy="1015270"/>
          </a:xfrm>
          <a:prstGeom prst="rect">
            <a:avLst/>
          </a:prstGeom>
        </p:spPr>
      </p:pic>
      <p:pic>
        <p:nvPicPr>
          <p:cNvPr id="28" name="Picture 27">
            <a:hlinkClick r:id="rId24"/>
            <a:extLst>
              <a:ext uri="{FF2B5EF4-FFF2-40B4-BE49-F238E27FC236}">
                <a16:creationId xmlns:a16="http://schemas.microsoft.com/office/drawing/2014/main" id="{25098168-27E6-4249-8E3F-BD6A244CEBED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248221" y="1732788"/>
            <a:ext cx="1428179" cy="1010412"/>
          </a:xfrm>
          <a:prstGeom prst="rect">
            <a:avLst/>
          </a:prstGeom>
        </p:spPr>
      </p:pic>
      <p:pic>
        <p:nvPicPr>
          <p:cNvPr id="27" name="Picture 26">
            <a:hlinkClick r:id="rId26"/>
            <a:extLst>
              <a:ext uri="{FF2B5EF4-FFF2-40B4-BE49-F238E27FC236}">
                <a16:creationId xmlns:a16="http://schemas.microsoft.com/office/drawing/2014/main" id="{658A6516-2060-4263-A63F-2C0655C214F2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467600" y="685800"/>
            <a:ext cx="1428179" cy="1020128"/>
          </a:xfrm>
          <a:prstGeom prst="rect">
            <a:avLst/>
          </a:prstGeom>
        </p:spPr>
      </p:pic>
      <p:pic>
        <p:nvPicPr>
          <p:cNvPr id="26" name="Picture 25">
            <a:hlinkClick r:id="rId28"/>
            <a:extLst>
              <a:ext uri="{FF2B5EF4-FFF2-40B4-BE49-F238E27FC236}">
                <a16:creationId xmlns:a16="http://schemas.microsoft.com/office/drawing/2014/main" id="{E81AEF22-160A-4671-B1ED-3EAB28DA5A27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6019800" y="685800"/>
            <a:ext cx="1428179" cy="1010412"/>
          </a:xfrm>
          <a:prstGeom prst="rect">
            <a:avLst/>
          </a:prstGeom>
        </p:spPr>
      </p:pic>
      <p:pic>
        <p:nvPicPr>
          <p:cNvPr id="25" name="Picture 24">
            <a:hlinkClick r:id="rId30"/>
            <a:extLst>
              <a:ext uri="{FF2B5EF4-FFF2-40B4-BE49-F238E27FC236}">
                <a16:creationId xmlns:a16="http://schemas.microsoft.com/office/drawing/2014/main" id="{DC47700F-95AD-4167-8D33-0FAE728ED298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4572000" y="685800"/>
            <a:ext cx="1428179" cy="1010412"/>
          </a:xfrm>
          <a:prstGeom prst="rect">
            <a:avLst/>
          </a:prstGeom>
        </p:spPr>
      </p:pic>
      <p:pic>
        <p:nvPicPr>
          <p:cNvPr id="24" name="Picture 23">
            <a:hlinkClick r:id="rId32"/>
            <a:extLst>
              <a:ext uri="{FF2B5EF4-FFF2-40B4-BE49-F238E27FC236}">
                <a16:creationId xmlns:a16="http://schemas.microsoft.com/office/drawing/2014/main" id="{86A374A2-DAA7-4A06-9511-6ADD3A0B6B04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3124200" y="685800"/>
            <a:ext cx="1433036" cy="1029843"/>
          </a:xfrm>
          <a:prstGeom prst="rect">
            <a:avLst/>
          </a:prstGeom>
        </p:spPr>
      </p:pic>
      <p:pic>
        <p:nvPicPr>
          <p:cNvPr id="22" name="Picture 21">
            <a:hlinkClick r:id="rId34"/>
            <a:extLst>
              <a:ext uri="{FF2B5EF4-FFF2-40B4-BE49-F238E27FC236}">
                <a16:creationId xmlns:a16="http://schemas.microsoft.com/office/drawing/2014/main" id="{926BDB0E-1174-454A-BEB4-2E099D0C8CCA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1676400" y="685800"/>
            <a:ext cx="1428179" cy="1024985"/>
          </a:xfrm>
          <a:prstGeom prst="rect">
            <a:avLst/>
          </a:prstGeom>
        </p:spPr>
      </p:pic>
      <p:pic>
        <p:nvPicPr>
          <p:cNvPr id="19" name="Picture 18">
            <a:hlinkClick r:id="rId36"/>
            <a:extLst>
              <a:ext uri="{FF2B5EF4-FFF2-40B4-BE49-F238E27FC236}">
                <a16:creationId xmlns:a16="http://schemas.microsoft.com/office/drawing/2014/main" id="{3B95296C-7A25-45F4-8125-22B1BAE5950C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248221" y="685800"/>
            <a:ext cx="1428179" cy="1024985"/>
          </a:xfrm>
          <a:prstGeom prst="rect">
            <a:avLst/>
          </a:prstGeom>
        </p:spPr>
      </p:pic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F2FD118F-E839-4A74-8568-FDAE17871C38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11876"/>
            <a:ext cx="9169879" cy="762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D7FCABE-868D-46E5-BA67-814CABF78ACD}"/>
              </a:ext>
            </a:extLst>
          </p:cNvPr>
          <p:cNvPicPr>
            <a:picLocks noChangeAspect="1"/>
          </p:cNvPicPr>
          <p:nvPr/>
        </p:nvPicPr>
        <p:blipFill>
          <a:blip r:embed="rId3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28756"/>
            <a:ext cx="8589034" cy="469260"/>
          </a:xfrm>
          <a:prstGeom prst="rect">
            <a:avLst/>
          </a:prstGeom>
        </p:spPr>
      </p:pic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D34A9024-B02D-405D-B8E8-C456E587A4BA}"/>
              </a:ext>
            </a:extLst>
          </p:cNvPr>
          <p:cNvSpPr txBox="1">
            <a:spLocks/>
          </p:cNvSpPr>
          <p:nvPr/>
        </p:nvSpPr>
        <p:spPr>
          <a:xfrm>
            <a:off x="6883879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dirty="0"/>
              <a:t>Стр. </a:t>
            </a:r>
            <a:fld id="{71734E5D-357F-4193-8BCE-89C0C4C454A4}" type="slidenum">
              <a:rPr lang="en-US" smtClean="0"/>
              <a:pPr/>
              <a:t>27</a:t>
            </a:fld>
            <a:r>
              <a:rPr lang="bg-BG" dirty="0"/>
              <a:t> от 3</a:t>
            </a:r>
            <a:r>
              <a:rPr lang="en-US" dirty="0"/>
              <a:t>2</a:t>
            </a:r>
          </a:p>
        </p:txBody>
      </p:sp>
      <p:pic>
        <p:nvPicPr>
          <p:cNvPr id="16" name="Picture 15">
            <a:hlinkClick r:id="rId8"/>
            <a:extLst>
              <a:ext uri="{FF2B5EF4-FFF2-40B4-BE49-F238E27FC236}">
                <a16:creationId xmlns:a16="http://schemas.microsoft.com/office/drawing/2014/main" id="{B640C472-C17E-4598-8C40-ECEDC6A30262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81000"/>
            <a:ext cx="2676899" cy="333422"/>
          </a:xfrm>
          <a:prstGeom prst="rect">
            <a:avLst/>
          </a:prstGeom>
        </p:spPr>
      </p:pic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35C8FFFC-DFF5-4B81-A2B8-614DF23A71CB}"/>
              </a:ext>
            </a:extLst>
          </p:cNvPr>
          <p:cNvSpPr txBox="1">
            <a:spLocks/>
          </p:cNvSpPr>
          <p:nvPr/>
        </p:nvSpPr>
        <p:spPr>
          <a:xfrm>
            <a:off x="178279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bg-BG" dirty="0"/>
              <a:t>Дата: </a:t>
            </a:r>
            <a:fld id="{4836C8E4-75DA-4013-BBDC-FCE0CEAEFCAB}" type="datetime1">
              <a:rPr lang="bg-BG" smtClean="0"/>
              <a:pPr>
                <a:spcAft>
                  <a:spcPts val="600"/>
                </a:spcAft>
              </a:pPr>
              <a:t>11.7.2019 г.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29908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A64D9887-C705-44C5-B781-BBC531DFC12E}"/>
              </a:ext>
            </a:extLst>
          </p:cNvPr>
          <p:cNvSpPr txBox="1"/>
          <p:nvPr/>
        </p:nvSpPr>
        <p:spPr>
          <a:xfrm>
            <a:off x="855345" y="1219200"/>
            <a:ext cx="2954655" cy="553228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pPr fontAlgn="base"/>
            <a:r>
              <a:rPr lang="en-US" sz="550" noProof="1"/>
              <a:t>&lt;!DOCTYPE html PUBLIC "-//W3C//DTD HTML 3.2 Final//EN"&gt;</a:t>
            </a:r>
          </a:p>
          <a:p>
            <a:pPr fontAlgn="base"/>
            <a:r>
              <a:rPr lang="en-US" sz="550" noProof="1"/>
              <a:t>&lt;html&gt;</a:t>
            </a:r>
          </a:p>
          <a:p>
            <a:pPr fontAlgn="base"/>
            <a:r>
              <a:rPr lang="en-US" sz="550" noProof="1"/>
              <a:t>&lt;head&gt;</a:t>
            </a:r>
          </a:p>
          <a:p>
            <a:pPr fontAlgn="base"/>
            <a:r>
              <a:rPr lang="en-US" sz="550" noProof="1"/>
              <a:t>&lt;title&gt;Mathedemo&lt;/title&gt;</a:t>
            </a:r>
          </a:p>
          <a:p>
            <a:pPr fontAlgn="base"/>
            <a:r>
              <a:rPr lang="en-US" sz="550" noProof="1"/>
              <a:t>&lt;script type="text/x-mathjax-config"&gt;</a:t>
            </a:r>
          </a:p>
          <a:p>
            <a:pPr fontAlgn="base"/>
            <a:r>
              <a:rPr lang="en-US" sz="550" noProof="1"/>
              <a:t>  MathJax.Hub.Config({tex2jax: {inlineMath: </a:t>
            </a:r>
            <a:r>
              <a:rPr lang="en-US" sz="550" noProof="1">
                <a:solidFill>
                  <a:srgbClr val="990033"/>
                </a:solidFill>
              </a:rPr>
              <a:t>[[</a:t>
            </a:r>
            <a:r>
              <a:rPr lang="en-US" sz="550" noProof="1"/>
              <a:t>'</a:t>
            </a:r>
            <a:r>
              <a:rPr lang="en-US" sz="550" noProof="1">
                <a:solidFill>
                  <a:srgbClr val="009999"/>
                </a:solidFill>
              </a:rPr>
              <a:t>$</a:t>
            </a:r>
            <a:r>
              <a:rPr lang="en-US" sz="550" noProof="1"/>
              <a:t>','</a:t>
            </a:r>
            <a:r>
              <a:rPr lang="en-US" sz="550" noProof="1">
                <a:solidFill>
                  <a:srgbClr val="009999"/>
                </a:solidFill>
              </a:rPr>
              <a:t>$</a:t>
            </a:r>
            <a:r>
              <a:rPr lang="en-US" sz="550" noProof="1"/>
              <a:t>'</a:t>
            </a:r>
            <a:r>
              <a:rPr lang="en-US" sz="550" noProof="1">
                <a:solidFill>
                  <a:srgbClr val="990033"/>
                </a:solidFill>
              </a:rPr>
              <a:t>], ['\\(','\\)']]}});</a:t>
            </a:r>
          </a:p>
          <a:p>
            <a:pPr fontAlgn="base"/>
            <a:r>
              <a:rPr lang="en-US" sz="550" noProof="1"/>
              <a:t>&lt;/script&gt;</a:t>
            </a:r>
          </a:p>
          <a:p>
            <a:pPr fontAlgn="base"/>
            <a:r>
              <a:rPr lang="en-US" sz="550" noProof="1"/>
              <a:t>&lt;script type="text/javascript"</a:t>
            </a:r>
          </a:p>
          <a:p>
            <a:pPr fontAlgn="base"/>
            <a:r>
              <a:rPr lang="en-US" sz="550" noProof="1"/>
              <a:t>  src="http://cdn.mathjax.org/mathjax/latest/MathJax.js?config=TeX-AMS-MML_HTMLorMML"&gt;</a:t>
            </a:r>
          </a:p>
          <a:p>
            <a:pPr fontAlgn="base"/>
            <a:r>
              <a:rPr lang="en-US" sz="550" noProof="1"/>
              <a:t>&lt;/script&gt;</a:t>
            </a:r>
          </a:p>
          <a:p>
            <a:pPr fontAlgn="base"/>
            <a:r>
              <a:rPr lang="en-US" sz="550" noProof="1"/>
              <a:t>&lt;/head&gt;</a:t>
            </a:r>
          </a:p>
          <a:p>
            <a:pPr fontAlgn="base"/>
            <a:r>
              <a:rPr lang="en-US" sz="550" noProof="1"/>
              <a:t> </a:t>
            </a:r>
          </a:p>
          <a:p>
            <a:pPr fontAlgn="base"/>
            <a:r>
              <a:rPr lang="en-US" sz="550" noProof="1"/>
              <a:t>&lt;body&gt;</a:t>
            </a:r>
          </a:p>
          <a:p>
            <a:pPr fontAlgn="base"/>
            <a:r>
              <a:rPr lang="en-US" sz="550" noProof="1"/>
              <a:t>&lt;h2&gt;Math in TeX notation&lt;/h2&gt;</a:t>
            </a:r>
          </a:p>
          <a:p>
            <a:pPr fontAlgn="base"/>
            <a:r>
              <a:rPr lang="en-US" sz="550" noProof="1"/>
              <a:t> </a:t>
            </a:r>
          </a:p>
          <a:p>
            <a:pPr fontAlgn="base"/>
            <a:r>
              <a:rPr lang="en-US" sz="550" noProof="1"/>
              <a:t>When </a:t>
            </a:r>
            <a:r>
              <a:rPr lang="en-US" sz="550" dirty="0">
                <a:solidFill>
                  <a:srgbClr val="009999"/>
                </a:solidFill>
              </a:rPr>
              <a:t>$</a:t>
            </a:r>
            <a:r>
              <a:rPr lang="en-US" sz="550" dirty="0"/>
              <a:t>a </a:t>
            </a:r>
            <a:r>
              <a:rPr lang="en-US" sz="550" dirty="0">
                <a:solidFill>
                  <a:srgbClr val="990033"/>
                </a:solidFill>
              </a:rPr>
              <a:t>\ne</a:t>
            </a:r>
            <a:r>
              <a:rPr lang="en-US" sz="550" dirty="0"/>
              <a:t> 0</a:t>
            </a:r>
            <a:r>
              <a:rPr lang="en-US" sz="550" dirty="0">
                <a:solidFill>
                  <a:srgbClr val="009999"/>
                </a:solidFill>
              </a:rPr>
              <a:t>$</a:t>
            </a:r>
            <a:r>
              <a:rPr lang="en-US" sz="550" dirty="0"/>
              <a:t>, there are two solutions to </a:t>
            </a:r>
            <a:r>
              <a:rPr lang="en-US" sz="550" dirty="0">
                <a:solidFill>
                  <a:srgbClr val="990033"/>
                </a:solidFill>
              </a:rPr>
              <a:t>\(</a:t>
            </a:r>
            <a:r>
              <a:rPr lang="en-US" sz="550" dirty="0"/>
              <a:t>ax^2 + bx + c = 0</a:t>
            </a:r>
            <a:r>
              <a:rPr lang="en-US" sz="550" dirty="0">
                <a:solidFill>
                  <a:srgbClr val="990033"/>
                </a:solidFill>
              </a:rPr>
              <a:t>\)</a:t>
            </a:r>
            <a:r>
              <a:rPr lang="en-US" sz="550" dirty="0"/>
              <a:t> and they are</a:t>
            </a:r>
          </a:p>
          <a:p>
            <a:pPr fontAlgn="base"/>
            <a:r>
              <a:rPr lang="en-US" sz="550" dirty="0">
                <a:solidFill>
                  <a:srgbClr val="009999"/>
                </a:solidFill>
              </a:rPr>
              <a:t>$$</a:t>
            </a:r>
            <a:r>
              <a:rPr lang="en-US" sz="550" dirty="0"/>
              <a:t>x = </a:t>
            </a:r>
            <a:r>
              <a:rPr lang="en-US" sz="550" dirty="0">
                <a:solidFill>
                  <a:srgbClr val="990033"/>
                </a:solidFill>
              </a:rPr>
              <a:t>{</a:t>
            </a:r>
            <a:r>
              <a:rPr lang="en-US" sz="550" dirty="0"/>
              <a:t>-b </a:t>
            </a:r>
            <a:r>
              <a:rPr lang="en-US" sz="550" dirty="0">
                <a:solidFill>
                  <a:srgbClr val="990033"/>
                </a:solidFill>
              </a:rPr>
              <a:t>\pm \sqrt{b</a:t>
            </a:r>
            <a:r>
              <a:rPr lang="en-US" sz="550" dirty="0"/>
              <a:t>^2-4ac} </a:t>
            </a:r>
            <a:r>
              <a:rPr lang="en-US" sz="550" dirty="0">
                <a:solidFill>
                  <a:srgbClr val="990033"/>
                </a:solidFill>
              </a:rPr>
              <a:t>\over</a:t>
            </a:r>
            <a:r>
              <a:rPr lang="en-US" sz="550" dirty="0"/>
              <a:t> 2a</a:t>
            </a:r>
            <a:r>
              <a:rPr lang="en-US" sz="550" dirty="0">
                <a:solidFill>
                  <a:srgbClr val="990033"/>
                </a:solidFill>
              </a:rPr>
              <a:t>}.</a:t>
            </a:r>
            <a:r>
              <a:rPr lang="en-US" sz="550" dirty="0">
                <a:solidFill>
                  <a:srgbClr val="009999"/>
                </a:solidFill>
              </a:rPr>
              <a:t>$$</a:t>
            </a:r>
          </a:p>
          <a:p>
            <a:pPr fontAlgn="base"/>
            <a:r>
              <a:rPr lang="en-US" sz="550" noProof="1">
                <a:solidFill>
                  <a:srgbClr val="009999"/>
                </a:solidFill>
              </a:rPr>
              <a:t>$$</a:t>
            </a:r>
            <a:r>
              <a:rPr lang="en-US" sz="550" noProof="1"/>
              <a:t> </a:t>
            </a:r>
            <a:r>
              <a:rPr lang="en-US" sz="550" noProof="1">
                <a:solidFill>
                  <a:srgbClr val="990033"/>
                </a:solidFill>
              </a:rPr>
              <a:t>\begin{</a:t>
            </a:r>
            <a:r>
              <a:rPr lang="en-US" sz="550" noProof="1"/>
              <a:t>array</a:t>
            </a:r>
            <a:r>
              <a:rPr lang="en-US" sz="550" noProof="1">
                <a:solidFill>
                  <a:srgbClr val="990033"/>
                </a:solidFill>
              </a:rPr>
              <a:t>}{</a:t>
            </a:r>
            <a:r>
              <a:rPr lang="en-US" sz="550" noProof="1"/>
              <a:t>rcll</a:t>
            </a:r>
            <a:r>
              <a:rPr lang="en-US" sz="550" noProof="1">
                <a:solidFill>
                  <a:srgbClr val="990033"/>
                </a:solidFill>
              </a:rPr>
              <a:t>}</a:t>
            </a:r>
          </a:p>
          <a:p>
            <a:pPr fontAlgn="base"/>
            <a:r>
              <a:rPr lang="en-US" sz="550" noProof="1"/>
              <a:t>y </a:t>
            </a:r>
            <a:r>
              <a:rPr lang="en-US" sz="550" noProof="1">
                <a:solidFill>
                  <a:srgbClr val="009999"/>
                </a:solidFill>
              </a:rPr>
              <a:t>&amp;</a:t>
            </a:r>
            <a:r>
              <a:rPr lang="en-US" sz="550" noProof="1"/>
              <a:t> = </a:t>
            </a:r>
            <a:r>
              <a:rPr lang="en-US" sz="550" noProof="1">
                <a:solidFill>
                  <a:srgbClr val="009999"/>
                </a:solidFill>
              </a:rPr>
              <a:t>&amp;</a:t>
            </a:r>
            <a:r>
              <a:rPr lang="en-US" sz="550" noProof="1"/>
              <a:t> x^</a:t>
            </a:r>
            <a:r>
              <a:rPr lang="en-US" sz="550" noProof="1">
                <a:solidFill>
                  <a:srgbClr val="990033"/>
                </a:solidFill>
              </a:rPr>
              <a:t>{</a:t>
            </a:r>
            <a:r>
              <a:rPr lang="en-US" sz="550" noProof="1"/>
              <a:t>2</a:t>
            </a:r>
            <a:r>
              <a:rPr lang="en-US" sz="550" noProof="1">
                <a:solidFill>
                  <a:srgbClr val="990033"/>
                </a:solidFill>
              </a:rPr>
              <a:t>}</a:t>
            </a:r>
            <a:r>
              <a:rPr lang="en-US" sz="550" noProof="1"/>
              <a:t>+bx+c</a:t>
            </a:r>
            <a:r>
              <a:rPr lang="en-US" sz="550" noProof="1">
                <a:solidFill>
                  <a:srgbClr val="990033"/>
                </a:solidFill>
              </a:rPr>
              <a:t>\\</a:t>
            </a:r>
          </a:p>
          <a:p>
            <a:pPr fontAlgn="base"/>
            <a:r>
              <a:rPr lang="en-US" sz="550" noProof="1"/>
              <a:t>  </a:t>
            </a:r>
            <a:r>
              <a:rPr lang="en-US" sz="550" noProof="1">
                <a:solidFill>
                  <a:srgbClr val="009999"/>
                </a:solidFill>
              </a:rPr>
              <a:t>&amp;</a:t>
            </a:r>
            <a:r>
              <a:rPr lang="en-US" sz="550" noProof="1"/>
              <a:t> = </a:t>
            </a:r>
            <a:r>
              <a:rPr lang="en-US" sz="550" noProof="1">
                <a:solidFill>
                  <a:srgbClr val="009999"/>
                </a:solidFill>
              </a:rPr>
              <a:t>&amp;</a:t>
            </a:r>
            <a:r>
              <a:rPr lang="en-US" sz="550" noProof="1"/>
              <a:t> x^</a:t>
            </a:r>
            <a:r>
              <a:rPr lang="en-US" sz="550" noProof="1">
                <a:solidFill>
                  <a:srgbClr val="990033"/>
                </a:solidFill>
              </a:rPr>
              <a:t>{</a:t>
            </a:r>
            <a:r>
              <a:rPr lang="en-US" sz="550" noProof="1"/>
              <a:t>2</a:t>
            </a:r>
            <a:r>
              <a:rPr lang="en-US" sz="550" noProof="1">
                <a:solidFill>
                  <a:srgbClr val="990033"/>
                </a:solidFill>
              </a:rPr>
              <a:t>}</a:t>
            </a:r>
            <a:r>
              <a:rPr lang="en-US" sz="550" noProof="1"/>
              <a:t>+2</a:t>
            </a:r>
            <a:r>
              <a:rPr lang="en-US" sz="550" noProof="1">
                <a:solidFill>
                  <a:srgbClr val="990033"/>
                </a:solidFill>
              </a:rPr>
              <a:t>\times\dfrac{</a:t>
            </a:r>
            <a:r>
              <a:rPr lang="en-US" sz="550" noProof="1"/>
              <a:t>b</a:t>
            </a:r>
            <a:r>
              <a:rPr lang="en-US" sz="550" noProof="1">
                <a:solidFill>
                  <a:srgbClr val="990033"/>
                </a:solidFill>
              </a:rPr>
              <a:t>}{</a:t>
            </a:r>
            <a:r>
              <a:rPr lang="en-US" sz="550" noProof="1"/>
              <a:t>2</a:t>
            </a:r>
            <a:r>
              <a:rPr lang="en-US" sz="550" noProof="1">
                <a:solidFill>
                  <a:srgbClr val="990033"/>
                </a:solidFill>
              </a:rPr>
              <a:t>}</a:t>
            </a:r>
            <a:r>
              <a:rPr lang="en-US" sz="550" noProof="1"/>
              <a:t>x+c</a:t>
            </a:r>
            <a:r>
              <a:rPr lang="en-US" sz="550" noProof="1">
                <a:solidFill>
                  <a:srgbClr val="990033"/>
                </a:solidFill>
              </a:rPr>
              <a:t>\\</a:t>
            </a:r>
          </a:p>
          <a:p>
            <a:pPr fontAlgn="base"/>
            <a:r>
              <a:rPr lang="en-US" sz="550" noProof="1"/>
              <a:t>  </a:t>
            </a:r>
            <a:r>
              <a:rPr lang="en-US" sz="550" noProof="1">
                <a:solidFill>
                  <a:srgbClr val="009999"/>
                </a:solidFill>
              </a:rPr>
              <a:t>&amp;</a:t>
            </a:r>
            <a:r>
              <a:rPr lang="en-US" sz="550" noProof="1"/>
              <a:t> = </a:t>
            </a:r>
            <a:r>
              <a:rPr lang="en-US" sz="550" noProof="1">
                <a:solidFill>
                  <a:srgbClr val="009999"/>
                </a:solidFill>
              </a:rPr>
              <a:t>&amp;</a:t>
            </a:r>
            <a:r>
              <a:rPr lang="en-US" sz="550" noProof="1"/>
              <a:t> </a:t>
            </a:r>
            <a:r>
              <a:rPr lang="en-US" sz="550" noProof="1">
                <a:solidFill>
                  <a:srgbClr val="990033"/>
                </a:solidFill>
              </a:rPr>
              <a:t>\underbrace{</a:t>
            </a:r>
            <a:r>
              <a:rPr lang="en-US" sz="550" noProof="1"/>
              <a:t>x^</a:t>
            </a:r>
            <a:r>
              <a:rPr lang="en-US" sz="550" noProof="1">
                <a:solidFill>
                  <a:srgbClr val="990033"/>
                </a:solidFill>
              </a:rPr>
              <a:t>{</a:t>
            </a:r>
            <a:r>
              <a:rPr lang="en-US" sz="550" noProof="1"/>
              <a:t>2</a:t>
            </a:r>
            <a:r>
              <a:rPr lang="en-US" sz="550" noProof="1">
                <a:solidFill>
                  <a:srgbClr val="990033"/>
                </a:solidFill>
              </a:rPr>
              <a:t>}</a:t>
            </a:r>
            <a:r>
              <a:rPr lang="en-US" sz="550" noProof="1"/>
              <a:t>+2</a:t>
            </a:r>
            <a:r>
              <a:rPr lang="en-US" sz="550" noProof="1">
                <a:solidFill>
                  <a:srgbClr val="990033"/>
                </a:solidFill>
              </a:rPr>
              <a:t>\times\dfrac{</a:t>
            </a:r>
            <a:r>
              <a:rPr lang="en-US" sz="550" noProof="1"/>
              <a:t>b</a:t>
            </a:r>
            <a:r>
              <a:rPr lang="en-US" sz="550" noProof="1">
                <a:solidFill>
                  <a:srgbClr val="990033"/>
                </a:solidFill>
              </a:rPr>
              <a:t>}{</a:t>
            </a:r>
            <a:r>
              <a:rPr lang="en-US" sz="550" noProof="1"/>
              <a:t>2</a:t>
            </a:r>
            <a:r>
              <a:rPr lang="en-US" sz="550" noProof="1">
                <a:solidFill>
                  <a:srgbClr val="990033"/>
                </a:solidFill>
              </a:rPr>
              <a:t>}</a:t>
            </a:r>
            <a:r>
              <a:rPr lang="en-US" sz="550" noProof="1"/>
              <a:t>x+</a:t>
            </a:r>
            <a:r>
              <a:rPr lang="en-US" sz="550" noProof="1">
                <a:solidFill>
                  <a:srgbClr val="990033"/>
                </a:solidFill>
              </a:rPr>
              <a:t>\left(\frac{</a:t>
            </a:r>
            <a:r>
              <a:rPr lang="en-US" sz="550" noProof="1"/>
              <a:t>b</a:t>
            </a:r>
            <a:r>
              <a:rPr lang="en-US" sz="550" noProof="1">
                <a:solidFill>
                  <a:srgbClr val="990033"/>
                </a:solidFill>
              </a:rPr>
              <a:t>}{</a:t>
            </a:r>
            <a:r>
              <a:rPr lang="en-US" sz="550" noProof="1"/>
              <a:t>2</a:t>
            </a:r>
            <a:r>
              <a:rPr lang="en-US" sz="550" noProof="1">
                <a:solidFill>
                  <a:srgbClr val="990033"/>
                </a:solidFill>
              </a:rPr>
              <a:t>}\right)</a:t>
            </a:r>
            <a:r>
              <a:rPr lang="en-US" sz="550" noProof="1"/>
              <a:t>^</a:t>
            </a:r>
            <a:r>
              <a:rPr lang="en-US" sz="550" noProof="1">
                <a:solidFill>
                  <a:srgbClr val="990033"/>
                </a:solidFill>
              </a:rPr>
              <a:t>{</a:t>
            </a:r>
            <a:r>
              <a:rPr lang="en-US" sz="550" noProof="1"/>
              <a:t>2</a:t>
            </a:r>
            <a:r>
              <a:rPr lang="en-US" sz="550" noProof="1">
                <a:solidFill>
                  <a:srgbClr val="990033"/>
                </a:solidFill>
              </a:rPr>
              <a:t>}}</a:t>
            </a:r>
            <a:r>
              <a:rPr lang="en-US" sz="550" noProof="1"/>
              <a:t>-</a:t>
            </a:r>
          </a:p>
          <a:p>
            <a:pPr fontAlgn="base"/>
            <a:r>
              <a:rPr lang="en-US" sz="550" noProof="1"/>
              <a:t>      </a:t>
            </a:r>
            <a:r>
              <a:rPr lang="en-US" sz="550" noProof="1">
                <a:solidFill>
                  <a:srgbClr val="990033"/>
                </a:solidFill>
              </a:rPr>
              <a:t>{\left(\dfrac{</a:t>
            </a:r>
            <a:r>
              <a:rPr lang="en-US" sz="550" noProof="1"/>
              <a:t>b</a:t>
            </a:r>
            <a:r>
              <a:rPr lang="en-US" sz="550" noProof="1">
                <a:solidFill>
                  <a:srgbClr val="990033"/>
                </a:solidFill>
              </a:rPr>
              <a:t>}{</a:t>
            </a:r>
            <a:r>
              <a:rPr lang="en-US" sz="550" noProof="1"/>
              <a:t>2</a:t>
            </a:r>
            <a:r>
              <a:rPr lang="en-US" sz="550" noProof="1">
                <a:solidFill>
                  <a:srgbClr val="990033"/>
                </a:solidFill>
              </a:rPr>
              <a:t>}\right)</a:t>
            </a:r>
            <a:r>
              <a:rPr lang="en-US" sz="550" noProof="1"/>
              <a:t>^</a:t>
            </a:r>
            <a:r>
              <a:rPr lang="en-US" sz="550" noProof="1">
                <a:solidFill>
                  <a:srgbClr val="990033"/>
                </a:solidFill>
              </a:rPr>
              <a:t>{</a:t>
            </a:r>
            <a:r>
              <a:rPr lang="en-US" sz="550" noProof="1"/>
              <a:t>2</a:t>
            </a:r>
            <a:r>
              <a:rPr lang="en-US" sz="550" noProof="1">
                <a:solidFill>
                  <a:srgbClr val="990033"/>
                </a:solidFill>
              </a:rPr>
              <a:t>}</a:t>
            </a:r>
            <a:r>
              <a:rPr lang="en-US" sz="550" noProof="1"/>
              <a:t>+c</a:t>
            </a:r>
            <a:r>
              <a:rPr lang="en-US" sz="550" noProof="1">
                <a:solidFill>
                  <a:srgbClr val="990033"/>
                </a:solidFill>
              </a:rPr>
              <a:t>}\\</a:t>
            </a:r>
          </a:p>
          <a:p>
            <a:pPr fontAlgn="base"/>
            <a:r>
              <a:rPr lang="en-US" sz="550" noProof="1"/>
              <a:t>  </a:t>
            </a:r>
            <a:r>
              <a:rPr lang="en-US" sz="550" noProof="1">
                <a:solidFill>
                  <a:srgbClr val="009999"/>
                </a:solidFill>
              </a:rPr>
              <a:t>&amp;</a:t>
            </a:r>
            <a:r>
              <a:rPr lang="en-US" sz="550" noProof="1"/>
              <a:t>  </a:t>
            </a:r>
            <a:r>
              <a:rPr lang="en-US" sz="550" noProof="1">
                <a:solidFill>
                  <a:srgbClr val="009999"/>
                </a:solidFill>
              </a:rPr>
              <a:t>&amp;</a:t>
            </a:r>
            <a:r>
              <a:rPr lang="en-US" sz="550" noProof="1"/>
              <a:t> </a:t>
            </a:r>
            <a:r>
              <a:rPr lang="en-US" sz="550" noProof="1">
                <a:solidFill>
                  <a:srgbClr val="990033"/>
                </a:solidFill>
              </a:rPr>
              <a:t>\qquad\</a:t>
            </a:r>
            <a:r>
              <a:rPr lang="en-US" sz="550" noProof="1"/>
              <a:t>left(x+</a:t>
            </a:r>
            <a:r>
              <a:rPr lang="en-US" sz="550" noProof="1">
                <a:solidFill>
                  <a:srgbClr val="990033"/>
                </a:solidFill>
              </a:rPr>
              <a:t>{\dfrac{</a:t>
            </a:r>
            <a:r>
              <a:rPr lang="en-US" sz="550" noProof="1"/>
              <a:t>b</a:t>
            </a:r>
            <a:r>
              <a:rPr lang="en-US" sz="550" noProof="1">
                <a:solidFill>
                  <a:srgbClr val="990033"/>
                </a:solidFill>
              </a:rPr>
              <a:t>}{</a:t>
            </a:r>
            <a:r>
              <a:rPr lang="en-US" sz="550" noProof="1"/>
              <a:t>2</a:t>
            </a:r>
            <a:r>
              <a:rPr lang="en-US" sz="550" noProof="1">
                <a:solidFill>
                  <a:srgbClr val="990033"/>
                </a:solidFill>
              </a:rPr>
              <a:t>}}\right)</a:t>
            </a:r>
            <a:r>
              <a:rPr lang="en-US" sz="550" noProof="1"/>
              <a:t>^</a:t>
            </a:r>
            <a:r>
              <a:rPr lang="en-US" sz="550" noProof="1">
                <a:solidFill>
                  <a:srgbClr val="990033"/>
                </a:solidFill>
              </a:rPr>
              <a:t>{</a:t>
            </a:r>
            <a:r>
              <a:rPr lang="en-US" sz="550" noProof="1"/>
              <a:t>2</a:t>
            </a:r>
            <a:r>
              <a:rPr lang="en-US" sz="550" noProof="1">
                <a:solidFill>
                  <a:srgbClr val="990033"/>
                </a:solidFill>
              </a:rPr>
              <a:t>}\\</a:t>
            </a:r>
          </a:p>
          <a:p>
            <a:pPr fontAlgn="base"/>
            <a:r>
              <a:rPr lang="en-US" sz="550" noProof="1"/>
              <a:t>  </a:t>
            </a:r>
            <a:r>
              <a:rPr lang="en-US" sz="550" noProof="1">
                <a:solidFill>
                  <a:srgbClr val="009999"/>
                </a:solidFill>
              </a:rPr>
              <a:t>&amp;</a:t>
            </a:r>
            <a:r>
              <a:rPr lang="en-US" sz="550" noProof="1"/>
              <a:t> = </a:t>
            </a:r>
            <a:r>
              <a:rPr lang="en-US" sz="550" noProof="1">
                <a:solidFill>
                  <a:srgbClr val="009999"/>
                </a:solidFill>
              </a:rPr>
              <a:t>&amp;</a:t>
            </a:r>
            <a:r>
              <a:rPr lang="en-US" sz="550" noProof="1"/>
              <a:t> </a:t>
            </a:r>
            <a:r>
              <a:rPr lang="en-US" sz="550" noProof="1">
                <a:solidFill>
                  <a:srgbClr val="990033"/>
                </a:solidFill>
              </a:rPr>
              <a:t>\left(</a:t>
            </a:r>
            <a:r>
              <a:rPr lang="en-US" sz="550" noProof="1"/>
              <a:t>x+</a:t>
            </a:r>
            <a:r>
              <a:rPr lang="en-US" sz="550" noProof="1">
                <a:solidFill>
                  <a:srgbClr val="990033"/>
                </a:solidFill>
              </a:rPr>
              <a:t>\dfrac{</a:t>
            </a:r>
            <a:r>
              <a:rPr lang="en-US" sz="550" noProof="1"/>
              <a:t>b</a:t>
            </a:r>
            <a:r>
              <a:rPr lang="en-US" sz="550" noProof="1">
                <a:solidFill>
                  <a:srgbClr val="990033"/>
                </a:solidFill>
              </a:rPr>
              <a:t>}{</a:t>
            </a:r>
            <a:r>
              <a:rPr lang="en-US" sz="550" noProof="1"/>
              <a:t>2</a:t>
            </a:r>
            <a:r>
              <a:rPr lang="en-US" sz="550" noProof="1">
                <a:solidFill>
                  <a:srgbClr val="990033"/>
                </a:solidFill>
              </a:rPr>
              <a:t>}\right)</a:t>
            </a:r>
            <a:r>
              <a:rPr lang="en-US" sz="550" noProof="1"/>
              <a:t>^</a:t>
            </a:r>
            <a:r>
              <a:rPr lang="en-US" sz="550" noProof="1">
                <a:solidFill>
                  <a:srgbClr val="990033"/>
                </a:solidFill>
              </a:rPr>
              <a:t>{</a:t>
            </a:r>
            <a:r>
              <a:rPr lang="en-US" sz="550" noProof="1"/>
              <a:t>2</a:t>
            </a:r>
            <a:r>
              <a:rPr lang="en-US" sz="550" noProof="1">
                <a:solidFill>
                  <a:srgbClr val="990033"/>
                </a:solidFill>
              </a:rPr>
              <a:t>}</a:t>
            </a:r>
            <a:r>
              <a:rPr lang="en-US" sz="550" noProof="1"/>
              <a:t>-</a:t>
            </a:r>
            <a:r>
              <a:rPr lang="en-US" sz="550" noProof="1">
                <a:solidFill>
                  <a:srgbClr val="990033"/>
                </a:solidFill>
              </a:rPr>
              <a:t>\left(\dfrac{</a:t>
            </a:r>
            <a:r>
              <a:rPr lang="en-US" sz="550" noProof="1"/>
              <a:t>b</a:t>
            </a:r>
            <a:r>
              <a:rPr lang="en-US" sz="550" noProof="1">
                <a:solidFill>
                  <a:srgbClr val="990033"/>
                </a:solidFill>
              </a:rPr>
              <a:t>}{</a:t>
            </a:r>
            <a:r>
              <a:rPr lang="en-US" sz="550" noProof="1"/>
              <a:t>2</a:t>
            </a:r>
            <a:r>
              <a:rPr lang="en-US" sz="550" noProof="1">
                <a:solidFill>
                  <a:srgbClr val="990033"/>
                </a:solidFill>
              </a:rPr>
              <a:t>}\right)</a:t>
            </a:r>
            <a:r>
              <a:rPr lang="en-US" sz="550" noProof="1"/>
              <a:t>^</a:t>
            </a:r>
            <a:r>
              <a:rPr lang="en-US" sz="550" noProof="1">
                <a:solidFill>
                  <a:srgbClr val="990033"/>
                </a:solidFill>
              </a:rPr>
              <a:t>{</a:t>
            </a:r>
            <a:r>
              <a:rPr lang="en-US" sz="550" noProof="1"/>
              <a:t>2</a:t>
            </a:r>
            <a:r>
              <a:rPr lang="en-US" sz="550" noProof="1">
                <a:solidFill>
                  <a:srgbClr val="990033"/>
                </a:solidFill>
              </a:rPr>
              <a:t>}</a:t>
            </a:r>
            <a:r>
              <a:rPr lang="en-US" sz="550" noProof="1"/>
              <a:t>+c </a:t>
            </a:r>
          </a:p>
          <a:p>
            <a:pPr fontAlgn="base"/>
            <a:r>
              <a:rPr lang="en-US" sz="550" noProof="1"/>
              <a:t>  </a:t>
            </a:r>
            <a:r>
              <a:rPr lang="en-US" sz="550" noProof="1">
                <a:solidFill>
                  <a:srgbClr val="009999"/>
                </a:solidFill>
              </a:rPr>
              <a:t>&amp;</a:t>
            </a:r>
            <a:r>
              <a:rPr lang="en-US" sz="550" noProof="1"/>
              <a:t> </a:t>
            </a:r>
            <a:r>
              <a:rPr lang="en-US" sz="550" noProof="1">
                <a:solidFill>
                  <a:srgbClr val="990033"/>
                </a:solidFill>
              </a:rPr>
              <a:t>\left</a:t>
            </a:r>
            <a:r>
              <a:rPr lang="en-US" sz="550" noProof="1"/>
              <a:t>|+</a:t>
            </a:r>
            <a:r>
              <a:rPr lang="en-US" sz="550" noProof="1">
                <a:solidFill>
                  <a:srgbClr val="990033"/>
                </a:solidFill>
              </a:rPr>
              <a:t>\left({\dfrac{</a:t>
            </a:r>
            <a:r>
              <a:rPr lang="en-US" sz="550" noProof="1"/>
              <a:t>b</a:t>
            </a:r>
            <a:r>
              <a:rPr lang="en-US" sz="550" noProof="1">
                <a:solidFill>
                  <a:srgbClr val="990033"/>
                </a:solidFill>
              </a:rPr>
              <a:t>}{</a:t>
            </a:r>
            <a:r>
              <a:rPr lang="en-US" sz="550" noProof="1"/>
              <a:t>2</a:t>
            </a:r>
            <a:r>
              <a:rPr lang="en-US" sz="550" noProof="1">
                <a:solidFill>
                  <a:srgbClr val="990033"/>
                </a:solidFill>
              </a:rPr>
              <a:t>}}\right)</a:t>
            </a:r>
            <a:r>
              <a:rPr lang="en-US" sz="550" noProof="1"/>
              <a:t>^</a:t>
            </a:r>
            <a:r>
              <a:rPr lang="en-US" sz="550" noProof="1">
                <a:solidFill>
                  <a:srgbClr val="990033"/>
                </a:solidFill>
              </a:rPr>
              <a:t>{</a:t>
            </a:r>
            <a:r>
              <a:rPr lang="en-US" sz="550" noProof="1"/>
              <a:t>2</a:t>
            </a:r>
            <a:r>
              <a:rPr lang="en-US" sz="550" noProof="1">
                <a:solidFill>
                  <a:srgbClr val="990033"/>
                </a:solidFill>
              </a:rPr>
              <a:t>}</a:t>
            </a:r>
            <a:r>
              <a:rPr lang="en-US" sz="550" noProof="1"/>
              <a:t>-c</a:t>
            </a:r>
            <a:r>
              <a:rPr lang="en-US" sz="550" noProof="1">
                <a:solidFill>
                  <a:srgbClr val="990033"/>
                </a:solidFill>
              </a:rPr>
              <a:t>\right.\\</a:t>
            </a:r>
          </a:p>
          <a:p>
            <a:pPr fontAlgn="base"/>
            <a:r>
              <a:rPr lang="en-US" sz="550" noProof="1"/>
              <a:t>    y+</a:t>
            </a:r>
            <a:r>
              <a:rPr lang="en-US" sz="550" noProof="1">
                <a:solidFill>
                  <a:srgbClr val="990033"/>
                </a:solidFill>
              </a:rPr>
              <a:t>\left(\dfrac{</a:t>
            </a:r>
            <a:r>
              <a:rPr lang="en-US" sz="550" noProof="1"/>
              <a:t>b</a:t>
            </a:r>
            <a:r>
              <a:rPr lang="en-US" sz="550" noProof="1">
                <a:solidFill>
                  <a:srgbClr val="990033"/>
                </a:solidFill>
              </a:rPr>
              <a:t>}{</a:t>
            </a:r>
            <a:r>
              <a:rPr lang="en-US" sz="550" noProof="1"/>
              <a:t>2</a:t>
            </a:r>
            <a:r>
              <a:rPr lang="en-US" sz="550" noProof="1">
                <a:solidFill>
                  <a:srgbClr val="990033"/>
                </a:solidFill>
              </a:rPr>
              <a:t>}\right)</a:t>
            </a:r>
            <a:r>
              <a:rPr lang="en-US" sz="550" noProof="1"/>
              <a:t>^</a:t>
            </a:r>
            <a:r>
              <a:rPr lang="en-US" sz="550" noProof="1">
                <a:solidFill>
                  <a:srgbClr val="990033"/>
                </a:solidFill>
              </a:rPr>
              <a:t>{</a:t>
            </a:r>
            <a:r>
              <a:rPr lang="en-US" sz="550" noProof="1"/>
              <a:t>2</a:t>
            </a:r>
            <a:r>
              <a:rPr lang="en-US" sz="550" noProof="1">
                <a:solidFill>
                  <a:srgbClr val="990033"/>
                </a:solidFill>
              </a:rPr>
              <a:t>}</a:t>
            </a:r>
            <a:r>
              <a:rPr lang="en-US" sz="550" noProof="1"/>
              <a:t>-c </a:t>
            </a:r>
            <a:r>
              <a:rPr lang="en-US" sz="550" noProof="1">
                <a:solidFill>
                  <a:srgbClr val="009999"/>
                </a:solidFill>
              </a:rPr>
              <a:t>&amp;</a:t>
            </a:r>
            <a:r>
              <a:rPr lang="en-US" sz="550" noProof="1"/>
              <a:t> = </a:t>
            </a:r>
            <a:r>
              <a:rPr lang="en-US" sz="550" noProof="1">
                <a:solidFill>
                  <a:srgbClr val="009999"/>
                </a:solidFill>
              </a:rPr>
              <a:t>&amp;</a:t>
            </a:r>
            <a:r>
              <a:rPr lang="en-US" sz="550" noProof="1"/>
              <a:t> </a:t>
            </a:r>
            <a:r>
              <a:rPr lang="en-US" sz="550" noProof="1">
                <a:solidFill>
                  <a:srgbClr val="990033"/>
                </a:solidFill>
              </a:rPr>
              <a:t>\left(</a:t>
            </a:r>
            <a:r>
              <a:rPr lang="en-US" sz="550" noProof="1"/>
              <a:t>x+</a:t>
            </a:r>
          </a:p>
          <a:p>
            <a:pPr fontAlgn="base"/>
            <a:r>
              <a:rPr lang="en-US" sz="550" noProof="1"/>
              <a:t>    </a:t>
            </a:r>
            <a:r>
              <a:rPr lang="en-US" sz="550" noProof="1">
                <a:solidFill>
                  <a:srgbClr val="990033"/>
                </a:solidFill>
              </a:rPr>
              <a:t>\dfrac{</a:t>
            </a:r>
            <a:r>
              <a:rPr lang="en-US" sz="550" noProof="1"/>
              <a:t>b</a:t>
            </a:r>
            <a:r>
              <a:rPr lang="en-US" sz="550" noProof="1">
                <a:solidFill>
                  <a:srgbClr val="990033"/>
                </a:solidFill>
              </a:rPr>
              <a:t>}{</a:t>
            </a:r>
            <a:r>
              <a:rPr lang="en-US" sz="550" noProof="1"/>
              <a:t>2</a:t>
            </a:r>
            <a:r>
              <a:rPr lang="en-US" sz="550" noProof="1">
                <a:solidFill>
                  <a:srgbClr val="990033"/>
                </a:solidFill>
              </a:rPr>
              <a:t>}\right)</a:t>
            </a:r>
            <a:r>
              <a:rPr lang="en-US" sz="550" noProof="1"/>
              <a:t>^</a:t>
            </a:r>
            <a:r>
              <a:rPr lang="en-US" sz="550" noProof="1">
                <a:solidFill>
                  <a:srgbClr val="990033"/>
                </a:solidFill>
              </a:rPr>
              <a:t>{</a:t>
            </a:r>
            <a:r>
              <a:rPr lang="en-US" sz="550" noProof="1"/>
              <a:t>2</a:t>
            </a:r>
            <a:r>
              <a:rPr lang="en-US" sz="550" noProof="1">
                <a:solidFill>
                  <a:srgbClr val="990033"/>
                </a:solidFill>
              </a:rPr>
              <a:t>}</a:t>
            </a:r>
            <a:r>
              <a:rPr lang="en-US" sz="550" noProof="1"/>
              <a:t> </a:t>
            </a:r>
            <a:r>
              <a:rPr lang="en-US" sz="550" noProof="1">
                <a:solidFill>
                  <a:srgbClr val="009999"/>
                </a:solidFill>
              </a:rPr>
              <a:t>&amp;</a:t>
            </a:r>
            <a:r>
              <a:rPr lang="en-US" sz="550" noProof="1"/>
              <a:t> </a:t>
            </a:r>
            <a:r>
              <a:rPr lang="en-US" sz="550" noProof="1">
                <a:solidFill>
                  <a:srgbClr val="990033"/>
                </a:solidFill>
              </a:rPr>
              <a:t>\left|\strut(\textrm{</a:t>
            </a:r>
            <a:r>
              <a:rPr lang="en-US" sz="550" noProof="1"/>
              <a:t>vertex form</a:t>
            </a:r>
            <a:r>
              <a:rPr lang="en-US" sz="550" noProof="1">
                <a:solidFill>
                  <a:srgbClr val="990033"/>
                </a:solidFill>
              </a:rPr>
              <a:t>})\right.\\</a:t>
            </a:r>
          </a:p>
          <a:p>
            <a:pPr fontAlgn="base"/>
            <a:r>
              <a:rPr lang="en-US" sz="550" noProof="1"/>
              <a:t>y-y_</a:t>
            </a:r>
            <a:r>
              <a:rPr lang="en-US" sz="550" noProof="1">
                <a:solidFill>
                  <a:srgbClr val="990033"/>
                </a:solidFill>
              </a:rPr>
              <a:t>{</a:t>
            </a:r>
            <a:r>
              <a:rPr lang="en-US" sz="550" noProof="1"/>
              <a:t>S</a:t>
            </a:r>
            <a:r>
              <a:rPr lang="en-US" sz="550" noProof="1">
                <a:solidFill>
                  <a:srgbClr val="990033"/>
                </a:solidFill>
              </a:rPr>
              <a:t>}</a:t>
            </a:r>
            <a:r>
              <a:rPr lang="en-US" sz="550" noProof="1"/>
              <a:t> </a:t>
            </a:r>
            <a:r>
              <a:rPr lang="en-US" sz="550" noProof="1">
                <a:solidFill>
                  <a:srgbClr val="009999"/>
                </a:solidFill>
              </a:rPr>
              <a:t>&amp;</a:t>
            </a:r>
            <a:r>
              <a:rPr lang="en-US" sz="550" noProof="1"/>
              <a:t> = </a:t>
            </a:r>
            <a:r>
              <a:rPr lang="en-US" sz="550" noProof="1">
                <a:solidFill>
                  <a:srgbClr val="009999"/>
                </a:solidFill>
              </a:rPr>
              <a:t>&amp;</a:t>
            </a:r>
            <a:r>
              <a:rPr lang="en-US" sz="550" noProof="1"/>
              <a:t> </a:t>
            </a:r>
            <a:r>
              <a:rPr lang="en-US" sz="550" noProof="1">
                <a:solidFill>
                  <a:srgbClr val="990033"/>
                </a:solidFill>
              </a:rPr>
              <a:t>(</a:t>
            </a:r>
            <a:r>
              <a:rPr lang="en-US" sz="550" noProof="1"/>
              <a:t>x-x_</a:t>
            </a:r>
            <a:r>
              <a:rPr lang="en-US" sz="550" noProof="1">
                <a:solidFill>
                  <a:srgbClr val="990033"/>
                </a:solidFill>
              </a:rPr>
              <a:t>{</a:t>
            </a:r>
            <a:r>
              <a:rPr lang="en-US" sz="550" noProof="1"/>
              <a:t>S</a:t>
            </a:r>
            <a:r>
              <a:rPr lang="en-US" sz="550" noProof="1">
                <a:solidFill>
                  <a:srgbClr val="990033"/>
                </a:solidFill>
              </a:rPr>
              <a:t>})</a:t>
            </a:r>
            <a:r>
              <a:rPr lang="en-US" sz="550" noProof="1"/>
              <a:t>^</a:t>
            </a:r>
            <a:r>
              <a:rPr lang="en-US" sz="550" noProof="1">
                <a:solidFill>
                  <a:srgbClr val="990033"/>
                </a:solidFill>
              </a:rPr>
              <a:t>{</a:t>
            </a:r>
            <a:r>
              <a:rPr lang="en-US" sz="550" noProof="1"/>
              <a:t>2</a:t>
            </a:r>
            <a:r>
              <a:rPr lang="en-US" sz="550" noProof="1">
                <a:solidFill>
                  <a:srgbClr val="990033"/>
                </a:solidFill>
              </a:rPr>
              <a:t>}\\</a:t>
            </a:r>
          </a:p>
          <a:p>
            <a:pPr fontAlgn="base"/>
            <a:r>
              <a:rPr lang="en-US" sz="550" noProof="1"/>
              <a:t>S</a:t>
            </a:r>
            <a:r>
              <a:rPr lang="en-US" sz="550" noProof="1">
                <a:solidFill>
                  <a:srgbClr val="990033"/>
                </a:solidFill>
              </a:rPr>
              <a:t>(</a:t>
            </a:r>
            <a:r>
              <a:rPr lang="en-US" sz="550" noProof="1"/>
              <a:t>x_</a:t>
            </a:r>
            <a:r>
              <a:rPr lang="en-US" sz="550" noProof="1">
                <a:solidFill>
                  <a:srgbClr val="990033"/>
                </a:solidFill>
              </a:rPr>
              <a:t>{</a:t>
            </a:r>
            <a:r>
              <a:rPr lang="en-US" sz="550" noProof="1"/>
              <a:t>S</a:t>
            </a:r>
            <a:r>
              <a:rPr lang="en-US" sz="550" noProof="1">
                <a:solidFill>
                  <a:srgbClr val="990033"/>
                </a:solidFill>
              </a:rPr>
              <a:t>};</a:t>
            </a:r>
            <a:r>
              <a:rPr lang="en-US" sz="550" noProof="1"/>
              <a:t>y_</a:t>
            </a:r>
            <a:r>
              <a:rPr lang="en-US" sz="550" noProof="1">
                <a:solidFill>
                  <a:srgbClr val="990033"/>
                </a:solidFill>
              </a:rPr>
              <a:t>{</a:t>
            </a:r>
            <a:r>
              <a:rPr lang="en-US" sz="550" noProof="1"/>
              <a:t>S</a:t>
            </a:r>
            <a:r>
              <a:rPr lang="en-US" sz="550" noProof="1">
                <a:solidFill>
                  <a:srgbClr val="990033"/>
                </a:solidFill>
              </a:rPr>
              <a:t>})</a:t>
            </a:r>
            <a:r>
              <a:rPr lang="en-US" sz="550" noProof="1"/>
              <a:t> </a:t>
            </a:r>
            <a:r>
              <a:rPr lang="en-US" sz="550" noProof="1">
                <a:solidFill>
                  <a:srgbClr val="009999"/>
                </a:solidFill>
              </a:rPr>
              <a:t>&amp;</a:t>
            </a:r>
            <a:r>
              <a:rPr lang="en-US" sz="550" noProof="1"/>
              <a:t> </a:t>
            </a:r>
            <a:r>
              <a:rPr lang="en-US" sz="550" noProof="1">
                <a:solidFill>
                  <a:srgbClr val="990033"/>
                </a:solidFill>
              </a:rPr>
              <a:t>\,\textrm{</a:t>
            </a:r>
            <a:r>
              <a:rPr lang="en-US" sz="550" noProof="1"/>
              <a:t>or</a:t>
            </a:r>
            <a:r>
              <a:rPr lang="en-US" sz="550" noProof="1">
                <a:solidFill>
                  <a:srgbClr val="990033"/>
                </a:solidFill>
              </a:rPr>
              <a:t>}\, </a:t>
            </a:r>
          </a:p>
          <a:p>
            <a:pPr fontAlgn="base"/>
            <a:r>
              <a:rPr lang="en-US" sz="550" noProof="1"/>
              <a:t>    </a:t>
            </a:r>
            <a:r>
              <a:rPr lang="en-US" sz="550" noProof="1">
                <a:solidFill>
                  <a:srgbClr val="009999"/>
                </a:solidFill>
              </a:rPr>
              <a:t>&amp;</a:t>
            </a:r>
            <a:r>
              <a:rPr lang="en-US" sz="550" noProof="1"/>
              <a:t> S</a:t>
            </a:r>
            <a:r>
              <a:rPr lang="en-US" sz="550" noProof="1">
                <a:solidFill>
                  <a:srgbClr val="990033"/>
                </a:solidFill>
              </a:rPr>
              <a:t>\left(-\dfrac{</a:t>
            </a:r>
            <a:r>
              <a:rPr lang="en-US" sz="550" noProof="1"/>
              <a:t>b</a:t>
            </a:r>
            <a:r>
              <a:rPr lang="en-US" sz="550" noProof="1">
                <a:solidFill>
                  <a:srgbClr val="990033"/>
                </a:solidFill>
              </a:rPr>
              <a:t>}{</a:t>
            </a:r>
            <a:r>
              <a:rPr lang="en-US" sz="550" noProof="1"/>
              <a:t>2</a:t>
            </a:r>
            <a:r>
              <a:rPr lang="en-US" sz="550" noProof="1">
                <a:solidFill>
                  <a:srgbClr val="990033"/>
                </a:solidFill>
              </a:rPr>
              <a:t>};\,\left(\dfrac{</a:t>
            </a:r>
            <a:r>
              <a:rPr lang="en-US" sz="550" noProof="1"/>
              <a:t>b</a:t>
            </a:r>
            <a:r>
              <a:rPr lang="en-US" sz="550" noProof="1">
                <a:solidFill>
                  <a:srgbClr val="990033"/>
                </a:solidFill>
              </a:rPr>
              <a:t>}{</a:t>
            </a:r>
            <a:r>
              <a:rPr lang="en-US" sz="550" noProof="1"/>
              <a:t>2</a:t>
            </a:r>
            <a:r>
              <a:rPr lang="en-US" sz="550" noProof="1">
                <a:solidFill>
                  <a:srgbClr val="990033"/>
                </a:solidFill>
              </a:rPr>
              <a:t>}\right)</a:t>
            </a:r>
            <a:r>
              <a:rPr lang="en-US" sz="550" noProof="1"/>
              <a:t>^</a:t>
            </a:r>
            <a:r>
              <a:rPr lang="en-US" sz="550" noProof="1">
                <a:solidFill>
                  <a:srgbClr val="990033"/>
                </a:solidFill>
              </a:rPr>
              <a:t>{</a:t>
            </a:r>
            <a:r>
              <a:rPr lang="en-US" sz="550" noProof="1"/>
              <a:t>2</a:t>
            </a:r>
            <a:r>
              <a:rPr lang="en-US" sz="550" noProof="1">
                <a:solidFill>
                  <a:srgbClr val="990033"/>
                </a:solidFill>
              </a:rPr>
              <a:t>}</a:t>
            </a:r>
            <a:r>
              <a:rPr lang="en-US" sz="550" noProof="1"/>
              <a:t>-c</a:t>
            </a:r>
            <a:r>
              <a:rPr lang="en-US" sz="550" noProof="1">
                <a:solidFill>
                  <a:srgbClr val="990033"/>
                </a:solidFill>
              </a:rPr>
              <a:t>\right)</a:t>
            </a:r>
          </a:p>
          <a:p>
            <a:pPr fontAlgn="base"/>
            <a:r>
              <a:rPr lang="en-US" sz="550" dirty="0">
                <a:solidFill>
                  <a:srgbClr val="990033"/>
                </a:solidFill>
              </a:rPr>
              <a:t>\end{</a:t>
            </a:r>
            <a:r>
              <a:rPr lang="en-US" sz="550" dirty="0"/>
              <a:t>array</a:t>
            </a:r>
            <a:r>
              <a:rPr lang="en-US" sz="550" dirty="0">
                <a:solidFill>
                  <a:srgbClr val="990033"/>
                </a:solidFill>
              </a:rPr>
              <a:t>}</a:t>
            </a:r>
            <a:r>
              <a:rPr lang="en-US" sz="550" dirty="0"/>
              <a:t> </a:t>
            </a:r>
            <a:r>
              <a:rPr lang="en-US" sz="550" dirty="0">
                <a:solidFill>
                  <a:srgbClr val="009999"/>
                </a:solidFill>
              </a:rPr>
              <a:t>$$</a:t>
            </a:r>
          </a:p>
          <a:p>
            <a:pPr fontAlgn="base"/>
            <a:r>
              <a:rPr lang="en-US" sz="550" dirty="0"/>
              <a:t> </a:t>
            </a:r>
          </a:p>
          <a:p>
            <a:pPr fontAlgn="base"/>
            <a:r>
              <a:rPr lang="en-US" sz="550" dirty="0"/>
              <a:t>&lt;h2&gt;Math in MathML notation&lt;/h2&gt;</a:t>
            </a:r>
          </a:p>
          <a:p>
            <a:pPr fontAlgn="base"/>
            <a:r>
              <a:rPr lang="en-US" sz="550" dirty="0"/>
              <a:t> </a:t>
            </a:r>
          </a:p>
          <a:p>
            <a:pPr fontAlgn="base"/>
            <a:r>
              <a:rPr lang="en-US" sz="550" noProof="1"/>
              <a:t>When &lt;math&gt;&lt;mi&gt;a&lt;/mi&gt;&lt;mo&gt;</a:t>
            </a:r>
            <a:r>
              <a:rPr lang="en-US" sz="550" noProof="1">
                <a:solidFill>
                  <a:srgbClr val="009999"/>
                </a:solidFill>
              </a:rPr>
              <a:t>&amp;</a:t>
            </a:r>
            <a:r>
              <a:rPr lang="en-US" sz="550" noProof="1"/>
              <a:t>#x2260;&lt;/mo&gt;&lt;mn&gt;0&lt;/mn&gt;&lt;/math&gt;,</a:t>
            </a:r>
          </a:p>
          <a:p>
            <a:pPr fontAlgn="base"/>
            <a:r>
              <a:rPr lang="en-US" sz="550" noProof="1"/>
              <a:t>there are two solutions to &lt;math&gt;</a:t>
            </a:r>
          </a:p>
          <a:p>
            <a:pPr fontAlgn="base"/>
            <a:r>
              <a:rPr lang="en-US" sz="550" noProof="1"/>
              <a:t>  &lt;mi&gt;a&lt;/mi&gt;&lt;msup&gt;&lt;mi&gt;x&lt;/mi&gt;&lt;mn&gt;2&lt;/mn&gt;&lt;/msup&gt;</a:t>
            </a:r>
          </a:p>
          <a:p>
            <a:pPr fontAlgn="base"/>
            <a:r>
              <a:rPr lang="en-US" sz="550" noProof="1"/>
              <a:t>  &lt;mo&gt;+&lt;/mo&gt; &lt;mi&gt;b&lt;/mi&gt;&lt;mi&gt;x&lt;/mi&gt;</a:t>
            </a:r>
          </a:p>
          <a:p>
            <a:pPr fontAlgn="base"/>
            <a:r>
              <a:rPr lang="en-US" sz="550" noProof="1"/>
              <a:t>  &lt;mo&gt;+&lt;/mo&gt; &lt;mi&gt;c&lt;/mi&gt; &lt;mo&gt;=&lt;/mo&gt; &lt;mn&gt;0&lt;/mn&gt;</a:t>
            </a:r>
          </a:p>
          <a:p>
            <a:pPr fontAlgn="base"/>
            <a:r>
              <a:rPr lang="en-US" sz="550" noProof="1"/>
              <a:t>&lt;/math&gt; and they are</a:t>
            </a:r>
          </a:p>
          <a:p>
            <a:pPr fontAlgn="base"/>
            <a:r>
              <a:rPr lang="en-US" sz="550" noProof="1"/>
              <a:t>&lt;math mode="display"&gt;</a:t>
            </a:r>
          </a:p>
          <a:p>
            <a:pPr fontAlgn="base"/>
            <a:r>
              <a:rPr lang="en-US" sz="550" noProof="1"/>
              <a:t>  &lt;mi&gt;x&lt;/mi&gt; &lt;mo&gt;=&lt;/mo&gt;</a:t>
            </a:r>
          </a:p>
          <a:p>
            <a:pPr fontAlgn="base"/>
            <a:r>
              <a:rPr lang="en-US" sz="550" noProof="1"/>
              <a:t>  &lt;mrow&gt;</a:t>
            </a:r>
          </a:p>
          <a:p>
            <a:pPr fontAlgn="base"/>
            <a:r>
              <a:rPr lang="en-US" sz="550" noProof="1"/>
              <a:t>    &lt;mfrac&gt;</a:t>
            </a:r>
          </a:p>
          <a:p>
            <a:pPr fontAlgn="base"/>
            <a:r>
              <a:rPr lang="en-US" sz="550" noProof="1"/>
              <a:t>      &lt;mrow&gt;</a:t>
            </a:r>
          </a:p>
          <a:p>
            <a:pPr fontAlgn="base"/>
            <a:r>
              <a:rPr lang="en-US" sz="550" noProof="1"/>
              <a:t>        &lt;mo&gt;</a:t>
            </a:r>
            <a:r>
              <a:rPr lang="en-US" sz="550" noProof="1">
                <a:solidFill>
                  <a:srgbClr val="009999"/>
                </a:solidFill>
              </a:rPr>
              <a:t>&amp;</a:t>
            </a:r>
            <a:r>
              <a:rPr lang="en-US" sz="550" noProof="1"/>
              <a:t>#x2212;&lt;/mo&gt;</a:t>
            </a:r>
          </a:p>
          <a:p>
            <a:pPr fontAlgn="base"/>
            <a:r>
              <a:rPr lang="en-US" sz="550" noProof="1"/>
              <a:t>        &lt;mi&gt;b&lt;/mi&gt;</a:t>
            </a:r>
          </a:p>
          <a:p>
            <a:pPr fontAlgn="base"/>
            <a:r>
              <a:rPr lang="en-US" sz="550" noProof="1"/>
              <a:t>        &lt;mo&gt;</a:t>
            </a:r>
            <a:r>
              <a:rPr lang="en-US" sz="550" noProof="1">
                <a:solidFill>
                  <a:srgbClr val="009999"/>
                </a:solidFill>
              </a:rPr>
              <a:t>&amp;</a:t>
            </a:r>
            <a:r>
              <a:rPr lang="en-US" sz="550" noProof="1"/>
              <a:t>#x00B1;&lt;/mo&gt;</a:t>
            </a:r>
          </a:p>
          <a:p>
            <a:pPr fontAlgn="base"/>
            <a:r>
              <a:rPr lang="en-US" sz="550" noProof="1"/>
              <a:t>        &lt;msqrt&gt;</a:t>
            </a:r>
          </a:p>
          <a:p>
            <a:pPr fontAlgn="base"/>
            <a:r>
              <a:rPr lang="en-US" sz="550" noProof="1"/>
              <a:t>          &lt;msup&gt;&lt;mi&gt;b&lt;/mi&gt;&lt;mn&gt;2&lt;/mn&gt;&lt;/msup&gt;</a:t>
            </a:r>
          </a:p>
          <a:p>
            <a:pPr fontAlgn="base"/>
            <a:r>
              <a:rPr lang="en-US" sz="550" noProof="1"/>
              <a:t>          &lt;mo&gt;</a:t>
            </a:r>
            <a:r>
              <a:rPr lang="en-US" sz="550" noProof="1">
                <a:solidFill>
                  <a:srgbClr val="009999"/>
                </a:solidFill>
              </a:rPr>
              <a:t>&amp;</a:t>
            </a:r>
            <a:r>
              <a:rPr lang="en-US" sz="550" noProof="1"/>
              <a:t>#x2212;&lt;/mo&gt;</a:t>
            </a:r>
          </a:p>
          <a:p>
            <a:pPr fontAlgn="base"/>
            <a:r>
              <a:rPr lang="en-US" sz="550" noProof="1"/>
              <a:t>          &lt;mn&gt;4&lt;/mn&gt;&lt;mi&gt;a&lt;/mi&gt;&lt;mi&gt;c&lt;/mi&gt;</a:t>
            </a:r>
          </a:p>
          <a:p>
            <a:pPr fontAlgn="base"/>
            <a:r>
              <a:rPr lang="en-US" sz="550" noProof="1"/>
              <a:t>        &lt;/msqrt&gt;</a:t>
            </a:r>
          </a:p>
          <a:p>
            <a:pPr fontAlgn="base"/>
            <a:r>
              <a:rPr lang="en-US" sz="550" noProof="1"/>
              <a:t>      &lt;/mrow&gt;</a:t>
            </a:r>
          </a:p>
          <a:p>
            <a:pPr fontAlgn="base"/>
            <a:r>
              <a:rPr lang="en-US" sz="550" noProof="1"/>
              <a:t>      &lt;mrow&gt; &lt;mn&gt;2&lt;/mn&gt;&lt;mi&gt;a&lt;/mi&gt; &lt;/mrow&gt;</a:t>
            </a:r>
          </a:p>
          <a:p>
            <a:pPr fontAlgn="base"/>
            <a:r>
              <a:rPr lang="en-US" sz="550" noProof="1"/>
              <a:t>    &lt;/mfrac&gt;</a:t>
            </a:r>
          </a:p>
          <a:p>
            <a:pPr fontAlgn="base"/>
            <a:r>
              <a:rPr lang="en-US" sz="550" noProof="1"/>
              <a:t>  &lt;/mrow&gt;</a:t>
            </a:r>
          </a:p>
          <a:p>
            <a:pPr fontAlgn="base"/>
            <a:r>
              <a:rPr lang="en-US" sz="550" noProof="1"/>
              <a:t>  &lt;mtext&gt;.&lt;/mtext&gt;</a:t>
            </a:r>
          </a:p>
          <a:p>
            <a:pPr fontAlgn="base"/>
            <a:r>
              <a:rPr lang="en-US" sz="550" noProof="1"/>
              <a:t>&lt;/math&gt;</a:t>
            </a:r>
          </a:p>
          <a:p>
            <a:pPr fontAlgn="base"/>
            <a:r>
              <a:rPr lang="en-US" sz="550" noProof="1"/>
              <a:t>&lt;/body&gt;</a:t>
            </a:r>
          </a:p>
          <a:p>
            <a:pPr fontAlgn="base"/>
            <a:r>
              <a:rPr lang="en-US" sz="550" noProof="1"/>
              <a:t>&lt;/html&gt;</a:t>
            </a:r>
          </a:p>
          <a:p>
            <a:endParaRPr lang="en-US" dirty="0"/>
          </a:p>
        </p:txBody>
      </p:sp>
      <p:pic>
        <p:nvPicPr>
          <p:cNvPr id="20" name="Picture 19" descr="A screenshot of a computer screen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B18FAA17-2F80-45C8-A55C-4FD0097060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219200"/>
            <a:ext cx="3884742" cy="4923302"/>
          </a:xfrm>
          <a:prstGeom prst="rect">
            <a:avLst/>
          </a:prstGeom>
        </p:spPr>
      </p:pic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15F971B1-B948-4C3B-BE5B-97A4F119E9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304800"/>
            <a:ext cx="8878539" cy="442022"/>
          </a:xfrm>
          <a:prstGeom prst="rect">
            <a:avLst/>
          </a:prstGeom>
        </p:spPr>
      </p:pic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4784539F-BF85-4DE4-9D96-62A4164827F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11876"/>
            <a:ext cx="9169879" cy="762000"/>
          </a:xfrm>
          <a:prstGeom prst="rect">
            <a:avLst/>
          </a:prstGeom>
        </p:spPr>
      </p:pic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822D10F6-1610-4494-8E2D-18B5A32387BE}"/>
              </a:ext>
            </a:extLst>
          </p:cNvPr>
          <p:cNvSpPr txBox="1">
            <a:spLocks/>
          </p:cNvSpPr>
          <p:nvPr/>
        </p:nvSpPr>
        <p:spPr>
          <a:xfrm>
            <a:off x="178279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bg-BG" dirty="0"/>
              <a:t>Дата: </a:t>
            </a:r>
            <a:fld id="{4836C8E4-75DA-4013-BBDC-FCE0CEAEFCAB}" type="datetime1">
              <a:rPr lang="bg-BG" smtClean="0"/>
              <a:pPr>
                <a:spcAft>
                  <a:spcPts val="600"/>
                </a:spcAft>
              </a:pPr>
              <a:t>11.7.2019 г.</a:t>
            </a:fld>
            <a:endParaRPr lang="en-US" dirty="0"/>
          </a:p>
        </p:txBody>
      </p: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9061295E-F2A8-42F9-A587-902DBC02CD64}"/>
              </a:ext>
            </a:extLst>
          </p:cNvPr>
          <p:cNvSpPr txBox="1">
            <a:spLocks/>
          </p:cNvSpPr>
          <p:nvPr/>
        </p:nvSpPr>
        <p:spPr>
          <a:xfrm>
            <a:off x="6883879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dirty="0"/>
              <a:t>Стр. </a:t>
            </a:r>
            <a:fld id="{71734E5D-357F-4193-8BCE-89C0C4C454A4}" type="slidenum">
              <a:rPr lang="en-US" smtClean="0"/>
              <a:pPr/>
              <a:t>28</a:t>
            </a:fld>
            <a:r>
              <a:rPr lang="bg-BG" dirty="0"/>
              <a:t> от 33</a:t>
            </a: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2BD1E768-05A1-4A1B-AB53-5E889D7ACA21}"/>
              </a:ext>
            </a:extLst>
          </p:cNvPr>
          <p:cNvSpPr txBox="1">
            <a:spLocks/>
          </p:cNvSpPr>
          <p:nvPr/>
        </p:nvSpPr>
        <p:spPr>
          <a:xfrm>
            <a:off x="1295400" y="354497"/>
            <a:ext cx="6553200" cy="407503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bg-BG" sz="2300" dirty="0">
                <a:solidFill>
                  <a:srgbClr val="0000FF"/>
                </a:solidFill>
              </a:rPr>
              <a:t>Как</a:t>
            </a:r>
            <a:r>
              <a:rPr lang="en-US" sz="2300" dirty="0">
                <a:solidFill>
                  <a:srgbClr val="0000FF"/>
                </a:solidFill>
              </a:rPr>
              <a:t> </a:t>
            </a:r>
            <a:r>
              <a:rPr lang="bg-BG" sz="2300" dirty="0">
                <a:solidFill>
                  <a:srgbClr val="FF0000"/>
                </a:solidFill>
              </a:rPr>
              <a:t>вграждаме     </a:t>
            </a:r>
            <a:r>
              <a:rPr lang="bg-BG" sz="2300" dirty="0"/>
              <a:t>     в нашия </a:t>
            </a:r>
            <a:r>
              <a:rPr lang="en-US" sz="2300" dirty="0">
                <a:solidFill>
                  <a:srgbClr val="0000FF"/>
                </a:solidFill>
              </a:rPr>
              <a:t>WEB</a:t>
            </a:r>
            <a:r>
              <a:rPr lang="en-US" sz="2300" dirty="0"/>
              <a:t>-</a:t>
            </a:r>
            <a:r>
              <a:rPr lang="bg-BG" sz="2300" dirty="0">
                <a:solidFill>
                  <a:srgbClr val="FF3300"/>
                </a:solidFill>
              </a:rPr>
              <a:t>Сайт?</a:t>
            </a:r>
            <a:endParaRPr lang="en-US" sz="2300" dirty="0">
              <a:solidFill>
                <a:srgbClr val="FF3300"/>
              </a:solidFill>
            </a:endParaRPr>
          </a:p>
        </p:txBody>
      </p:sp>
      <p:pic>
        <p:nvPicPr>
          <p:cNvPr id="16" name="Picture 15" descr="A picture containing clipart&#10;&#10;Description automatically generated">
            <a:extLst>
              <a:ext uri="{FF2B5EF4-FFF2-40B4-BE49-F238E27FC236}">
                <a16:creationId xmlns:a16="http://schemas.microsoft.com/office/drawing/2014/main" id="{CC0AFC27-5EAA-4AE9-AA5B-6C6BE03227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9029" y="428085"/>
            <a:ext cx="468571" cy="257715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E25BAF7B-D81B-4676-ACC5-779C7D7A90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278" y="682140"/>
            <a:ext cx="2488722" cy="384660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bg-BG" sz="1600" dirty="0">
                <a:solidFill>
                  <a:srgbClr val="0000FF"/>
                </a:solidFill>
              </a:rPr>
              <a:t>Пример </a:t>
            </a:r>
            <a:r>
              <a:rPr lang="bg-BG" sz="1600" dirty="0"/>
              <a:t>с</a:t>
            </a:r>
            <a:r>
              <a:rPr lang="bg-BG" sz="1600" dirty="0">
                <a:solidFill>
                  <a:srgbClr val="0000FF"/>
                </a:solidFill>
              </a:rPr>
              <a:t> </a:t>
            </a:r>
            <a:r>
              <a:rPr lang="en-US" sz="1600" dirty="0" err="1">
                <a:solidFill>
                  <a:srgbClr val="FF0000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MathJaX</a:t>
            </a:r>
            <a:r>
              <a:rPr lang="bg-BG" sz="1600" dirty="0">
                <a:solidFill>
                  <a:srgbClr val="0000FF"/>
                </a:solidFill>
              </a:rPr>
              <a:t>:</a:t>
            </a:r>
            <a:endParaRPr lang="en-US" sz="1600" dirty="0">
              <a:solidFill>
                <a:srgbClr val="FF330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949C27B-4E53-494C-960B-84D31ACBED8C}"/>
              </a:ext>
            </a:extLst>
          </p:cNvPr>
          <p:cNvSpPr txBox="1"/>
          <p:nvPr/>
        </p:nvSpPr>
        <p:spPr>
          <a:xfrm>
            <a:off x="2286000" y="914400"/>
            <a:ext cx="16193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1600" b="1" dirty="0"/>
              <a:t>Програмен Код</a:t>
            </a:r>
            <a:r>
              <a:rPr lang="en-US" sz="1600" dirty="0"/>
              <a:t>: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45B7841-98DC-4C78-A17B-19ED4D1DFB87}"/>
              </a:ext>
            </a:extLst>
          </p:cNvPr>
          <p:cNvSpPr txBox="1"/>
          <p:nvPr/>
        </p:nvSpPr>
        <p:spPr>
          <a:xfrm>
            <a:off x="4495800" y="914400"/>
            <a:ext cx="9946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1600" b="1" dirty="0"/>
              <a:t>Резултат</a:t>
            </a:r>
            <a:r>
              <a:rPr lang="en-US" sz="1600" dirty="0"/>
              <a:t>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995AC7-BF2F-4A03-9F6F-3FABAD740B2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28600"/>
            <a:ext cx="8589034" cy="469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3385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Picture 57" descr="A screen shot of a smart phone&#10;&#10;Description automatically generated">
            <a:extLst>
              <a:ext uri="{FF2B5EF4-FFF2-40B4-BE49-F238E27FC236}">
                <a16:creationId xmlns:a16="http://schemas.microsoft.com/office/drawing/2014/main" id="{277E07C0-C476-4032-A2D1-8C1EA33458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8642" y="2533629"/>
            <a:ext cx="1980358" cy="379097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78A9AC9-7FAF-4125-B3EB-BB295DCB89F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12881"/>
            <a:ext cx="8589034" cy="469260"/>
          </a:xfrm>
          <a:prstGeom prst="rect">
            <a:avLst/>
          </a:prstGeom>
        </p:spPr>
      </p:pic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D6214672-F42E-4F8E-ADA4-BF8CC4A6A85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96000"/>
            <a:ext cx="9169879" cy="762000"/>
          </a:xfrm>
          <a:prstGeom prst="rect">
            <a:avLst/>
          </a:prstGeom>
        </p:spPr>
      </p:pic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DF899D3E-F99B-426A-80D8-0B12679ABF5C}"/>
              </a:ext>
            </a:extLst>
          </p:cNvPr>
          <p:cNvSpPr txBox="1">
            <a:spLocks/>
          </p:cNvSpPr>
          <p:nvPr/>
        </p:nvSpPr>
        <p:spPr>
          <a:xfrm>
            <a:off x="178279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bg-BG" dirty="0"/>
              <a:t>Дата: </a:t>
            </a:r>
            <a:fld id="{4836C8E4-75DA-4013-BBDC-FCE0CEAEFCAB}" type="datetime1">
              <a:rPr lang="bg-BG" smtClean="0"/>
              <a:pPr>
                <a:spcAft>
                  <a:spcPts val="600"/>
                </a:spcAft>
              </a:pPr>
              <a:t>11.7.2019 г.</a:t>
            </a:fld>
            <a:endParaRPr lang="en-US" dirty="0"/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10898AEE-4D16-4C68-B7A7-242299C961C7}"/>
              </a:ext>
            </a:extLst>
          </p:cNvPr>
          <p:cNvSpPr txBox="1">
            <a:spLocks/>
          </p:cNvSpPr>
          <p:nvPr/>
        </p:nvSpPr>
        <p:spPr>
          <a:xfrm>
            <a:off x="6883879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dirty="0"/>
              <a:t>Стр. </a:t>
            </a:r>
            <a:fld id="{71734E5D-357F-4193-8BCE-89C0C4C454A4}" type="slidenum">
              <a:rPr lang="en-US" smtClean="0"/>
              <a:pPr/>
              <a:t>29</a:t>
            </a:fld>
            <a:r>
              <a:rPr lang="bg-BG" dirty="0"/>
              <a:t> от 33</a:t>
            </a:r>
            <a:endParaRPr lang="en-US" dirty="0"/>
          </a:p>
        </p:txBody>
      </p:sp>
      <p:pic>
        <p:nvPicPr>
          <p:cNvPr id="11" name="Picture 10">
            <a:hlinkClick r:id="rId5"/>
            <a:extLst>
              <a:ext uri="{FF2B5EF4-FFF2-40B4-BE49-F238E27FC236}">
                <a16:creationId xmlns:a16="http://schemas.microsoft.com/office/drawing/2014/main" id="{2E60134B-93BA-49D7-BF92-D03C8ECB3C3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395" y="152400"/>
            <a:ext cx="2781688" cy="457264"/>
          </a:xfrm>
          <a:prstGeom prst="rect">
            <a:avLst/>
          </a:prstGeom>
        </p:spPr>
      </p:pic>
      <p:pic>
        <p:nvPicPr>
          <p:cNvPr id="13" name="Picture 12">
            <a:hlinkClick r:id="rId7"/>
            <a:extLst>
              <a:ext uri="{FF2B5EF4-FFF2-40B4-BE49-F238E27FC236}">
                <a16:creationId xmlns:a16="http://schemas.microsoft.com/office/drawing/2014/main" id="{DEE64083-66B3-4F5E-BB5B-FDEE3B791E2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266663"/>
            <a:ext cx="2286319" cy="266737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55717F4E-762E-4117-862D-F9E32F9370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682140"/>
            <a:ext cx="8589034" cy="384660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>
            <a:normAutofit fontScale="90000"/>
          </a:bodyPr>
          <a:lstStyle/>
          <a:p>
            <a:r>
              <a:rPr lang="en-US" sz="1600" dirty="0">
                <a:solidFill>
                  <a:srgbClr val="0000FF"/>
                </a:solidFill>
              </a:rPr>
              <a:t>WordPress.com </a:t>
            </a:r>
            <a:r>
              <a:rPr lang="bg-BG" sz="1600" dirty="0">
                <a:solidFill>
                  <a:srgbClr val="FF0000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поддържа</a:t>
            </a:r>
            <a:r>
              <a:rPr lang="bg-BG" sz="1600" dirty="0">
                <a:solidFill>
                  <a:srgbClr val="FF0000"/>
                </a:solidFill>
              </a:rPr>
              <a:t>              </a:t>
            </a:r>
            <a:r>
              <a:rPr lang="bg-BG" sz="1600" dirty="0"/>
              <a:t>: Система, изключително пригодна за представяне на Съдържанието</a:t>
            </a:r>
            <a:endParaRPr lang="en-US" sz="1600" dirty="0"/>
          </a:p>
        </p:txBody>
      </p:sp>
      <p:pic>
        <p:nvPicPr>
          <p:cNvPr id="18" name="Picture 17" descr="A picture containing object&#10;&#10;Description automatically generated">
            <a:extLst>
              <a:ext uri="{FF2B5EF4-FFF2-40B4-BE49-F238E27FC236}">
                <a16:creationId xmlns:a16="http://schemas.microsoft.com/office/drawing/2014/main" id="{7A6DD6D2-AE67-4932-BF84-C8F0151D74D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779687"/>
            <a:ext cx="492130" cy="210913"/>
          </a:xfrm>
          <a:prstGeom prst="rect">
            <a:avLst/>
          </a:prstGeom>
        </p:spPr>
      </p:pic>
      <p:grpSp>
        <p:nvGrpSpPr>
          <p:cNvPr id="43" name="Group 42">
            <a:extLst>
              <a:ext uri="{FF2B5EF4-FFF2-40B4-BE49-F238E27FC236}">
                <a16:creationId xmlns:a16="http://schemas.microsoft.com/office/drawing/2014/main" id="{9DCC551B-330F-49BC-8A46-3246F57CC730}"/>
              </a:ext>
            </a:extLst>
          </p:cNvPr>
          <p:cNvGrpSpPr/>
          <p:nvPr/>
        </p:nvGrpSpPr>
        <p:grpSpPr>
          <a:xfrm>
            <a:off x="336395" y="914400"/>
            <a:ext cx="1825729" cy="307777"/>
            <a:chOff x="336395" y="942201"/>
            <a:chExt cx="1825729" cy="307777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9450420-F7FF-4839-A5AB-8F8CCA2276B0}"/>
                </a:ext>
              </a:extLst>
            </p:cNvPr>
            <p:cNvSpPr txBox="1"/>
            <p:nvPr/>
          </p:nvSpPr>
          <p:spPr>
            <a:xfrm>
              <a:off x="336395" y="942201"/>
              <a:ext cx="148778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g-BG" sz="1400" b="1" dirty="0"/>
                <a:t>1.</a:t>
              </a:r>
              <a:r>
                <a:rPr lang="bg-BG" sz="1400" dirty="0"/>
                <a:t> Използване на</a:t>
              </a:r>
              <a:endParaRPr lang="en-US" sz="1400" dirty="0"/>
            </a:p>
          </p:txBody>
        </p:sp>
        <p:pic>
          <p:nvPicPr>
            <p:cNvPr id="21" name="Picture 20" descr="A picture containing object&#10;&#10;Description automatically generated">
              <a:hlinkClick r:id="rId11"/>
              <a:extLst>
                <a:ext uri="{FF2B5EF4-FFF2-40B4-BE49-F238E27FC236}">
                  <a16:creationId xmlns:a16="http://schemas.microsoft.com/office/drawing/2014/main" id="{18B375CA-2F54-4CB7-9EB2-49E1A725E82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52600" y="1018401"/>
              <a:ext cx="409524" cy="171429"/>
            </a:xfrm>
            <a:prstGeom prst="rect">
              <a:avLst/>
            </a:prstGeom>
          </p:spPr>
        </p:pic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A6D71B8E-633C-40BE-B6CC-546E09BD9C41}"/>
              </a:ext>
            </a:extLst>
          </p:cNvPr>
          <p:cNvGrpSpPr/>
          <p:nvPr/>
        </p:nvGrpSpPr>
        <p:grpSpPr>
          <a:xfrm>
            <a:off x="609600" y="1140023"/>
            <a:ext cx="5848425" cy="276999"/>
            <a:chOff x="609600" y="1167824"/>
            <a:chExt cx="5848425" cy="276999"/>
          </a:xfrm>
        </p:grpSpPr>
        <p:pic>
          <p:nvPicPr>
            <p:cNvPr id="22" name="Picture 21" descr="A picture containing object&#10;&#10;Description automatically generated">
              <a:hlinkClick r:id="rId11"/>
              <a:extLst>
                <a:ext uri="{FF2B5EF4-FFF2-40B4-BE49-F238E27FC236}">
                  <a16:creationId xmlns:a16="http://schemas.microsoft.com/office/drawing/2014/main" id="{018D1F8B-600F-4513-B62B-D9ED43838A6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" y="1247001"/>
              <a:ext cx="409524" cy="171429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4919D63-0DC5-4DFA-A64C-15CFD4855056}"/>
                </a:ext>
              </a:extLst>
            </p:cNvPr>
            <p:cNvSpPr txBox="1"/>
            <p:nvPr/>
          </p:nvSpPr>
          <p:spPr>
            <a:xfrm>
              <a:off x="950620" y="1167824"/>
              <a:ext cx="550740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g-BG" sz="1200" dirty="0"/>
                <a:t>Кода включваме в нашия </a:t>
              </a:r>
              <a:r>
                <a:rPr lang="en-US" sz="1200" dirty="0"/>
                <a:t>Post</a:t>
              </a:r>
              <a:r>
                <a:rPr lang="bg-BG" sz="1200" dirty="0"/>
                <a:t> посредством представения по-долу Формат; напр.</a:t>
              </a:r>
              <a:endParaRPr lang="en-US" sz="1200" dirty="0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422BB5C6-88D8-45BB-83D8-6E7DC7ED1A18}"/>
              </a:ext>
            </a:extLst>
          </p:cNvPr>
          <p:cNvSpPr txBox="1"/>
          <p:nvPr/>
        </p:nvSpPr>
        <p:spPr>
          <a:xfrm>
            <a:off x="533400" y="1399401"/>
            <a:ext cx="20221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$latex your-latex-code-here$</a:t>
            </a:r>
            <a:endParaRPr lang="bg-BG" sz="12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6649260-F2F2-4ADA-A329-93F7B02732E4}"/>
              </a:ext>
            </a:extLst>
          </p:cNvPr>
          <p:cNvSpPr txBox="1"/>
          <p:nvPr/>
        </p:nvSpPr>
        <p:spPr>
          <a:xfrm>
            <a:off x="533400" y="1628001"/>
            <a:ext cx="7899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1200" dirty="0"/>
              <a:t>извежда:</a:t>
            </a:r>
          </a:p>
        </p:txBody>
      </p:sp>
      <p:pic>
        <p:nvPicPr>
          <p:cNvPr id="27" name="Picture 26" descr="A close up of a logo&#10;&#10;Description automatically generated">
            <a:hlinkClick r:id="rId13"/>
            <a:extLst>
              <a:ext uri="{FF2B5EF4-FFF2-40B4-BE49-F238E27FC236}">
                <a16:creationId xmlns:a16="http://schemas.microsoft.com/office/drawing/2014/main" id="{8B8ECF08-A8C9-4262-8A73-0C3D6C2FA75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905000"/>
            <a:ext cx="1466667" cy="20000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DA04FF5F-B196-4B01-B760-2BA15F3E32A3}"/>
              </a:ext>
            </a:extLst>
          </p:cNvPr>
          <p:cNvSpPr txBox="1"/>
          <p:nvPr/>
        </p:nvSpPr>
        <p:spPr>
          <a:xfrm>
            <a:off x="304800" y="2105799"/>
            <a:ext cx="1090107" cy="276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bg-BG" sz="1200" b="1" dirty="0"/>
              <a:t>    Забележка</a:t>
            </a:r>
            <a:r>
              <a:rPr lang="bg-BG" sz="1200" dirty="0"/>
              <a:t>: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58DFC1A2-2E82-42B7-8F3F-311E4DBA82D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52425" y="2154198"/>
            <a:ext cx="180975" cy="17145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1D14C5C9-FF8F-46E0-B6E5-D77751EBCB3D}"/>
              </a:ext>
            </a:extLst>
          </p:cNvPr>
          <p:cNvSpPr txBox="1"/>
          <p:nvPr/>
        </p:nvSpPr>
        <p:spPr>
          <a:xfrm>
            <a:off x="499743" y="2549604"/>
            <a:ext cx="841565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dirty="0"/>
              <a:t>Ако            -Кодът ни не е коректен, вместо Уравнението ще се изведе досадно Съобщение за Грешка с червени букви на жълт</a:t>
            </a:r>
          </a:p>
          <a:p>
            <a:r>
              <a:rPr lang="bg-BG" sz="1200" dirty="0"/>
              <a:t>фон.             не предоставят Поддръжка на Синтаксиса, но с такава цел фигурират множество </a:t>
            </a:r>
            <a:r>
              <a:rPr lang="en-US" sz="1200" dirty="0"/>
              <a:t>online</a:t>
            </a:r>
            <a:r>
              <a:rPr lang="bg-BG" sz="1200" dirty="0"/>
              <a:t>-Ръководства. Помощ </a:t>
            </a:r>
            <a:r>
              <a:rPr lang="bg-BG" sz="1200" b="1" dirty="0"/>
              <a:t>можем</a:t>
            </a:r>
            <a:r>
              <a:rPr lang="bg-BG" sz="1200" dirty="0"/>
              <a:t> да потърсим в             -</a:t>
            </a:r>
            <a:r>
              <a:rPr lang="bg-BG" sz="1200" dirty="0">
                <a:hlinkClick r:id="rId16"/>
              </a:rPr>
              <a:t>Форумите</a:t>
            </a:r>
            <a:r>
              <a:rPr lang="bg-BG" sz="1200" dirty="0"/>
              <a:t> или в </a:t>
            </a:r>
            <a:r>
              <a:rPr lang="en-US" dirty="0"/>
              <a:t> </a:t>
            </a:r>
            <a:r>
              <a:rPr lang="en-US" sz="1200" dirty="0">
                <a:hlinkClick r:id="rId17"/>
              </a:rPr>
              <a:t>Stack Exchange </a:t>
            </a:r>
            <a:r>
              <a:rPr lang="en-US" sz="1200" dirty="0" err="1">
                <a:hlinkClick r:id="rId17"/>
              </a:rPr>
              <a:t>LaTex</a:t>
            </a:r>
            <a:r>
              <a:rPr lang="en-US" sz="1200" dirty="0">
                <a:hlinkClick r:id="rId17"/>
              </a:rPr>
              <a:t> forum</a:t>
            </a:r>
            <a:r>
              <a:rPr lang="bg-BG" sz="1200" dirty="0"/>
              <a:t> Форумите. Не трябва да забравяме, че </a:t>
            </a:r>
            <a:r>
              <a:rPr lang="en-US" sz="1200" dirty="0"/>
              <a:t>WordPress </a:t>
            </a:r>
            <a:r>
              <a:rPr lang="bg-BG" sz="1200" dirty="0"/>
              <a:t>помества             Кода ни в рамките на              </a:t>
            </a:r>
            <a:r>
              <a:rPr lang="en-US" sz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math</a:t>
            </a:r>
            <a:r>
              <a:rPr lang="bg-BG" sz="1200" dirty="0"/>
              <a:t> </a:t>
            </a:r>
            <a:r>
              <a:rPr lang="en-US" sz="1200" dirty="0"/>
              <a:t>environment</a:t>
            </a:r>
            <a:r>
              <a:rPr lang="bg-BG" sz="1200" dirty="0"/>
              <a:t>. Ако изпробваме Код, несъвместим с              </a:t>
            </a:r>
            <a:r>
              <a:rPr lang="en-US" sz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math </a:t>
            </a:r>
            <a:r>
              <a:rPr lang="bg-BG" sz="1200" dirty="0"/>
              <a:t>–Средата</a:t>
            </a:r>
          </a:p>
          <a:p>
            <a:r>
              <a:rPr lang="bg-BG" sz="1200" dirty="0"/>
              <a:t>(нещо от типа на: </a:t>
            </a:r>
            <a:r>
              <a:rPr lang="bg-BG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\</a:t>
            </a:r>
            <a:r>
              <a:rPr lang="bg-BG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begin</a:t>
            </a:r>
            <a:r>
              <a:rPr lang="bg-BG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bg-BG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align</a:t>
            </a:r>
            <a:r>
              <a:rPr lang="bg-BG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} ... \</a:t>
            </a:r>
            <a:r>
              <a:rPr lang="bg-BG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bg-BG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bg-BG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align</a:t>
            </a:r>
            <a:r>
              <a:rPr lang="bg-BG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bg-BG" sz="1200" dirty="0"/>
              <a:t>),</a:t>
            </a:r>
            <a:r>
              <a:rPr lang="en-US" sz="1200" dirty="0"/>
              <a:t> </a:t>
            </a:r>
            <a:r>
              <a:rPr lang="bg-BG" sz="1200" dirty="0"/>
              <a:t>ще ни бъде изведена Грешка:                                              .</a:t>
            </a:r>
            <a:endParaRPr lang="en-US" sz="1200" dirty="0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001FB625-915C-4AA9-9820-1775E34A84ED}"/>
              </a:ext>
            </a:extLst>
          </p:cNvPr>
          <p:cNvGrpSpPr/>
          <p:nvPr/>
        </p:nvGrpSpPr>
        <p:grpSpPr>
          <a:xfrm>
            <a:off x="281992" y="2321004"/>
            <a:ext cx="1212511" cy="307777"/>
            <a:chOff x="384071" y="2438400"/>
            <a:chExt cx="1212511" cy="307777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0A2E100-24F8-450C-B36D-AD5E81AC5B5A}"/>
                </a:ext>
              </a:extLst>
            </p:cNvPr>
            <p:cNvSpPr txBox="1"/>
            <p:nvPr/>
          </p:nvSpPr>
          <p:spPr>
            <a:xfrm>
              <a:off x="384071" y="2438400"/>
              <a:ext cx="12125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g-BG" sz="1400" b="1" dirty="0"/>
                <a:t>2.</a:t>
              </a:r>
              <a:r>
                <a:rPr lang="bg-BG" sz="1400" dirty="0"/>
                <a:t>             </a:t>
              </a:r>
              <a:r>
                <a:rPr lang="en-US" sz="1400" dirty="0"/>
                <a:t>Error</a:t>
              </a:r>
            </a:p>
          </p:txBody>
        </p:sp>
        <p:pic>
          <p:nvPicPr>
            <p:cNvPr id="32" name="Picture 31" descr="A picture containing object&#10;&#10;Description automatically generated">
              <a:hlinkClick r:id="rId11"/>
              <a:extLst>
                <a:ext uri="{FF2B5EF4-FFF2-40B4-BE49-F238E27FC236}">
                  <a16:creationId xmlns:a16="http://schemas.microsoft.com/office/drawing/2014/main" id="{9D71F03D-124F-4EA5-83D5-475A4183E68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5800" y="2514600"/>
              <a:ext cx="409524" cy="171429"/>
            </a:xfrm>
            <a:prstGeom prst="rect">
              <a:avLst/>
            </a:prstGeom>
          </p:spPr>
        </p:pic>
      </p:grpSp>
      <p:pic>
        <p:nvPicPr>
          <p:cNvPr id="34" name="Picture 33" descr="A picture containing object&#10;&#10;Description automatically generated">
            <a:hlinkClick r:id="rId11"/>
            <a:extLst>
              <a:ext uri="{FF2B5EF4-FFF2-40B4-BE49-F238E27FC236}">
                <a16:creationId xmlns:a16="http://schemas.microsoft.com/office/drawing/2014/main" id="{EDDD1F50-FEE8-4CC1-85F9-119422AD014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997" y="2609752"/>
            <a:ext cx="409524" cy="171429"/>
          </a:xfrm>
          <a:prstGeom prst="rect">
            <a:avLst/>
          </a:prstGeom>
        </p:spPr>
      </p:pic>
      <p:pic>
        <p:nvPicPr>
          <p:cNvPr id="35" name="Picture 34" descr="A picture containing object&#10;&#10;Description automatically generated">
            <a:hlinkClick r:id="rId11"/>
            <a:extLst>
              <a:ext uri="{FF2B5EF4-FFF2-40B4-BE49-F238E27FC236}">
                <a16:creationId xmlns:a16="http://schemas.microsoft.com/office/drawing/2014/main" id="{7998AFA0-9EDB-4462-B554-05E7857FC6F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197" y="2781181"/>
            <a:ext cx="409524" cy="171429"/>
          </a:xfrm>
          <a:prstGeom prst="rect">
            <a:avLst/>
          </a:prstGeom>
        </p:spPr>
      </p:pic>
      <p:pic>
        <p:nvPicPr>
          <p:cNvPr id="36" name="Picture 35" descr="A picture containing object&#10;&#10;Description automatically generated">
            <a:hlinkClick r:id="rId11"/>
            <a:extLst>
              <a:ext uri="{FF2B5EF4-FFF2-40B4-BE49-F238E27FC236}">
                <a16:creationId xmlns:a16="http://schemas.microsoft.com/office/drawing/2014/main" id="{689FD1B3-BABD-4D8B-A25C-2A83A62CF25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9197" y="3063975"/>
            <a:ext cx="409524" cy="171429"/>
          </a:xfrm>
          <a:prstGeom prst="rect">
            <a:avLst/>
          </a:prstGeom>
        </p:spPr>
      </p:pic>
      <p:pic>
        <p:nvPicPr>
          <p:cNvPr id="37" name="Picture 36" descr="A picture containing object&#10;&#10;Description automatically generated">
            <a:hlinkClick r:id="rId11"/>
            <a:extLst>
              <a:ext uri="{FF2B5EF4-FFF2-40B4-BE49-F238E27FC236}">
                <a16:creationId xmlns:a16="http://schemas.microsoft.com/office/drawing/2014/main" id="{25DA4583-4A55-4866-BAB6-63929A6B032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0997" y="3235404"/>
            <a:ext cx="409524" cy="171429"/>
          </a:xfrm>
          <a:prstGeom prst="rect">
            <a:avLst/>
          </a:prstGeom>
        </p:spPr>
      </p:pic>
      <p:pic>
        <p:nvPicPr>
          <p:cNvPr id="41" name="Picture 40" descr="A picture containing object&#10;&#10;Description automatically generated">
            <a:hlinkClick r:id="rId11"/>
            <a:extLst>
              <a:ext uri="{FF2B5EF4-FFF2-40B4-BE49-F238E27FC236}">
                <a16:creationId xmlns:a16="http://schemas.microsoft.com/office/drawing/2014/main" id="{D9FB998A-558F-47C0-A4AE-7B8032DB19D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8321" y="3235404"/>
            <a:ext cx="409524" cy="171429"/>
          </a:xfrm>
          <a:prstGeom prst="rect">
            <a:avLst/>
          </a:prstGeom>
        </p:spPr>
      </p:pic>
      <p:pic>
        <p:nvPicPr>
          <p:cNvPr id="42" name="Picture 41" descr="A picture containing object&#10;&#10;Description automatically generated">
            <a:hlinkClick r:id="rId11"/>
            <a:extLst>
              <a:ext uri="{FF2B5EF4-FFF2-40B4-BE49-F238E27FC236}">
                <a16:creationId xmlns:a16="http://schemas.microsoft.com/office/drawing/2014/main" id="{7749F61E-2C00-4004-8422-6FF39081844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3121" y="3235404"/>
            <a:ext cx="409524" cy="171429"/>
          </a:xfrm>
          <a:prstGeom prst="rect">
            <a:avLst/>
          </a:prstGeom>
        </p:spPr>
      </p:pic>
      <p:pic>
        <p:nvPicPr>
          <p:cNvPr id="1029" name="Picture 5" descr="\LaTeX&amp;s=X">
            <a:extLst>
              <a:ext uri="{FF2B5EF4-FFF2-40B4-BE49-F238E27FC236}">
                <a16:creationId xmlns:a16="http://schemas.microsoft.com/office/drawing/2014/main" id="{26E1192B-F803-4B4B-B78F-D348C5F3C3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7321" y="3425883"/>
            <a:ext cx="1524000" cy="171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7" name="Group 46">
            <a:extLst>
              <a:ext uri="{FF2B5EF4-FFF2-40B4-BE49-F238E27FC236}">
                <a16:creationId xmlns:a16="http://schemas.microsoft.com/office/drawing/2014/main" id="{6B0C16F7-D1BC-433E-A24B-D24903DB1B01}"/>
              </a:ext>
            </a:extLst>
          </p:cNvPr>
          <p:cNvGrpSpPr/>
          <p:nvPr/>
        </p:nvGrpSpPr>
        <p:grpSpPr>
          <a:xfrm>
            <a:off x="304800" y="3581400"/>
            <a:ext cx="1124795" cy="307777"/>
            <a:chOff x="381000" y="3733800"/>
            <a:chExt cx="1124795" cy="307777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9DE379D0-F0FB-4D7D-A5A2-52D2FA7C0279}"/>
                </a:ext>
              </a:extLst>
            </p:cNvPr>
            <p:cNvSpPr txBox="1"/>
            <p:nvPr/>
          </p:nvSpPr>
          <p:spPr>
            <a:xfrm>
              <a:off x="381000" y="3733800"/>
              <a:ext cx="112479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3</a:t>
              </a:r>
              <a:r>
                <a:rPr lang="bg-BG" sz="1400" b="1" dirty="0"/>
                <a:t>.</a:t>
              </a:r>
              <a:r>
                <a:rPr lang="bg-BG" sz="1400" dirty="0"/>
                <a:t>             </a:t>
              </a:r>
              <a:r>
                <a:rPr lang="en-US" sz="1400" dirty="0"/>
                <a:t>Size</a:t>
              </a:r>
            </a:p>
          </p:txBody>
        </p:sp>
        <p:pic>
          <p:nvPicPr>
            <p:cNvPr id="45" name="Picture 44" descr="A picture containing object&#10;&#10;Description automatically generated">
              <a:hlinkClick r:id="rId11"/>
              <a:extLst>
                <a:ext uri="{FF2B5EF4-FFF2-40B4-BE49-F238E27FC236}">
                  <a16:creationId xmlns:a16="http://schemas.microsoft.com/office/drawing/2014/main" id="{DB61DD43-25EF-49F4-8CB7-C70CF3F6DE6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5800" y="3790971"/>
              <a:ext cx="409524" cy="171429"/>
            </a:xfrm>
            <a:prstGeom prst="rect">
              <a:avLst/>
            </a:prstGeom>
          </p:spPr>
        </p:pic>
      </p:grpSp>
      <p:pic>
        <p:nvPicPr>
          <p:cNvPr id="51" name="Picture 50" descr="A picture containing object&#10;&#10;Description automatically generated">
            <a:hlinkClick r:id="rId11"/>
            <a:extLst>
              <a:ext uri="{FF2B5EF4-FFF2-40B4-BE49-F238E27FC236}">
                <a16:creationId xmlns:a16="http://schemas.microsoft.com/office/drawing/2014/main" id="{586B3A34-3C77-4122-BF70-97BEA1A3275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9276" y="3886200"/>
            <a:ext cx="409524" cy="171429"/>
          </a:xfrm>
          <a:prstGeom prst="rect">
            <a:avLst/>
          </a:prstGeom>
        </p:spPr>
      </p:pic>
      <p:pic>
        <p:nvPicPr>
          <p:cNvPr id="54" name="Picture 53" descr="A picture containing object&#10;&#10;Description automatically generated">
            <a:hlinkClick r:id="rId11"/>
            <a:extLst>
              <a:ext uri="{FF2B5EF4-FFF2-40B4-BE49-F238E27FC236}">
                <a16:creationId xmlns:a16="http://schemas.microsoft.com/office/drawing/2014/main" id="{A03D4705-8BB7-4ADF-8DDB-97EDD60D89C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3076" y="3886200"/>
            <a:ext cx="409524" cy="171429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297A1502-EFDF-4E9E-9FF3-1B6BE08BB6ED}"/>
              </a:ext>
            </a:extLst>
          </p:cNvPr>
          <p:cNvSpPr txBox="1"/>
          <p:nvPr/>
        </p:nvSpPr>
        <p:spPr>
          <a:xfrm>
            <a:off x="5943600" y="3810000"/>
            <a:ext cx="14496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1200" b="1" dirty="0"/>
              <a:t>$</a:t>
            </a:r>
            <a:r>
              <a:rPr lang="bg-BG" sz="1200" b="1" dirty="0" err="1"/>
              <a:t>latex</a:t>
            </a:r>
            <a:r>
              <a:rPr lang="bg-BG" sz="1200" b="1" dirty="0"/>
              <a:t> \</a:t>
            </a:r>
            <a:r>
              <a:rPr lang="bg-BG" sz="1200" b="1" dirty="0" err="1"/>
              <a:t>LaTeX&amp;s</a:t>
            </a:r>
            <a:r>
              <a:rPr lang="bg-BG" sz="1200" b="1" dirty="0"/>
              <a:t>=X$</a:t>
            </a:r>
            <a:endParaRPr lang="bg-BG" sz="1200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1F00181-641C-4928-B120-4EBC930AF093}"/>
              </a:ext>
            </a:extLst>
          </p:cNvPr>
          <p:cNvSpPr txBox="1"/>
          <p:nvPr/>
        </p:nvSpPr>
        <p:spPr>
          <a:xfrm>
            <a:off x="533400" y="4034135"/>
            <a:ext cx="56640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1200" dirty="0"/>
              <a:t>В случая,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bg-BG" sz="1200" dirty="0"/>
              <a:t> варира от 4, до -4 (при Стандартна стойност: 0). Размерите съответстват</a:t>
            </a:r>
          </a:p>
          <a:p>
            <a:r>
              <a:rPr lang="bg-BG" sz="1200" dirty="0"/>
              <a:t>на             Командите за Размер на Шрифта (вж. следната Таблица </a:t>
            </a:r>
            <a:r>
              <a:rPr lang="bg-BG" sz="1200" dirty="0">
                <a:hlinkClick r:id="rId7"/>
              </a:rPr>
              <a:t>тук</a:t>
            </a:r>
            <a:r>
              <a:rPr lang="bg-BG" sz="1200" dirty="0"/>
              <a:t>): </a:t>
            </a:r>
            <a:endParaRPr lang="en-US" sz="1200" dirty="0"/>
          </a:p>
        </p:txBody>
      </p:sp>
      <p:pic>
        <p:nvPicPr>
          <p:cNvPr id="57" name="Picture 56" descr="A picture containing object&#10;&#10;Description automatically generated">
            <a:hlinkClick r:id="rId11"/>
            <a:extLst>
              <a:ext uri="{FF2B5EF4-FFF2-40B4-BE49-F238E27FC236}">
                <a16:creationId xmlns:a16="http://schemas.microsoft.com/office/drawing/2014/main" id="{0E52E7F5-E9D4-40DD-9454-AD989CED357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676" y="4267200"/>
            <a:ext cx="409524" cy="171429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40DB7048-AD7A-4AFD-9437-50130BD15922}"/>
              </a:ext>
            </a:extLst>
          </p:cNvPr>
          <p:cNvSpPr txBox="1"/>
          <p:nvPr/>
        </p:nvSpPr>
        <p:spPr>
          <a:xfrm>
            <a:off x="533400" y="3810000"/>
            <a:ext cx="55419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1200" dirty="0"/>
              <a:t>Формата на             можем да променяме, указвайки Параметри след             -Кода.</a:t>
            </a:r>
            <a:endParaRPr lang="en-US" sz="1200" dirty="0"/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76A84B69-CCAE-4524-84BF-3180149A3706}"/>
              </a:ext>
            </a:extLst>
          </p:cNvPr>
          <p:cNvGrpSpPr/>
          <p:nvPr/>
        </p:nvGrpSpPr>
        <p:grpSpPr>
          <a:xfrm>
            <a:off x="304800" y="4419600"/>
            <a:ext cx="1473993" cy="307777"/>
            <a:chOff x="381000" y="3733800"/>
            <a:chExt cx="1473993" cy="307777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F395D6F4-9418-4DFE-A376-79EF70BFB76E}"/>
                </a:ext>
              </a:extLst>
            </p:cNvPr>
            <p:cNvSpPr txBox="1"/>
            <p:nvPr/>
          </p:nvSpPr>
          <p:spPr>
            <a:xfrm>
              <a:off x="381000" y="3733800"/>
              <a:ext cx="147399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g-BG" sz="1400" b="1" dirty="0"/>
                <a:t>4.</a:t>
              </a:r>
              <a:r>
                <a:rPr lang="bg-BG" sz="1400" dirty="0"/>
                <a:t>             Цветове</a:t>
              </a:r>
              <a:endParaRPr lang="en-US" sz="1400" dirty="0"/>
            </a:p>
          </p:txBody>
        </p:sp>
        <p:pic>
          <p:nvPicPr>
            <p:cNvPr id="62" name="Picture 61" descr="A picture containing object&#10;&#10;Description automatically generated">
              <a:hlinkClick r:id="rId11"/>
              <a:extLst>
                <a:ext uri="{FF2B5EF4-FFF2-40B4-BE49-F238E27FC236}">
                  <a16:creationId xmlns:a16="http://schemas.microsoft.com/office/drawing/2014/main" id="{497D4400-07DB-4E7A-9C4D-FA6ACCC8B1B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5800" y="3790971"/>
              <a:ext cx="409524" cy="171429"/>
            </a:xfrm>
            <a:prstGeom prst="rect">
              <a:avLst/>
            </a:prstGeom>
          </p:spPr>
        </p:pic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59E95CDC-D72A-414C-B419-FEAE43F92CC1}"/>
              </a:ext>
            </a:extLst>
          </p:cNvPr>
          <p:cNvSpPr txBox="1"/>
          <p:nvPr/>
        </p:nvSpPr>
        <p:spPr>
          <a:xfrm>
            <a:off x="533400" y="4602778"/>
            <a:ext cx="8305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WordPress </a:t>
            </a:r>
            <a:r>
              <a:rPr lang="bg-BG" sz="1200" dirty="0"/>
              <a:t>опитва да отгатне Основния (</a:t>
            </a:r>
            <a:r>
              <a:rPr lang="en-US" sz="1200" dirty="0"/>
              <a:t>Background</a:t>
            </a:r>
            <a:r>
              <a:rPr lang="bg-BG" sz="1200" dirty="0"/>
              <a:t>)</a:t>
            </a:r>
            <a:r>
              <a:rPr lang="en-US" sz="1200" dirty="0"/>
              <a:t> </a:t>
            </a:r>
            <a:r>
              <a:rPr lang="bg-BG" sz="1200" dirty="0"/>
              <a:t>и Допълнителен (</a:t>
            </a:r>
            <a:r>
              <a:rPr lang="en-US" sz="1200" dirty="0"/>
              <a:t>Foreground</a:t>
            </a:r>
            <a:r>
              <a:rPr lang="bg-BG" sz="1200" dirty="0"/>
              <a:t>)</a:t>
            </a:r>
            <a:r>
              <a:rPr lang="en-US" sz="1200" dirty="0"/>
              <a:t> </a:t>
            </a:r>
            <a:r>
              <a:rPr lang="bg-BG" sz="1200" dirty="0"/>
              <a:t>Цветове на Сайта ни и Генерира съответен</a:t>
            </a:r>
          </a:p>
          <a:p>
            <a:r>
              <a:rPr lang="en-US" sz="1200" dirty="0"/>
              <a:t>            Image. </a:t>
            </a:r>
            <a:r>
              <a:rPr lang="bg-BG" sz="1200" dirty="0"/>
              <a:t>Можем, обаче, да укажем желани Цветове. След            -Кода, указвайки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bg</a:t>
            </a:r>
            <a:r>
              <a:rPr lang="bg-BG" sz="1200" dirty="0"/>
              <a:t> и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fg</a:t>
            </a:r>
            <a:r>
              <a:rPr lang="bg-BG" sz="1200" dirty="0"/>
              <a:t> Параметри, можем да Променим съответно </a:t>
            </a:r>
            <a:r>
              <a:rPr lang="en-US" sz="1200" dirty="0"/>
              <a:t>Background</a:t>
            </a:r>
            <a:r>
              <a:rPr lang="bg-BG" sz="1200" dirty="0"/>
              <a:t>- и </a:t>
            </a:r>
            <a:r>
              <a:rPr lang="en-US" sz="1200" dirty="0"/>
              <a:t>Foreground-</a:t>
            </a:r>
            <a:r>
              <a:rPr lang="bg-BG" sz="1200" dirty="0"/>
              <a:t> Цветовете. Стойности задаваме в шестнадесетичен </a:t>
            </a:r>
            <a:r>
              <a:rPr lang="en-US" sz="1200" dirty="0"/>
              <a:t>RGB-</a:t>
            </a:r>
            <a:r>
              <a:rPr lang="bg-BG" sz="1200" dirty="0"/>
              <a:t>Формат: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ffffff</a:t>
            </a:r>
            <a:r>
              <a:rPr lang="en-US" sz="1200" dirty="0"/>
              <a:t> </a:t>
            </a:r>
            <a:r>
              <a:rPr lang="bg-BG" sz="1200" dirty="0"/>
              <a:t>за Бяло, 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0000ff</a:t>
            </a:r>
            <a:r>
              <a:rPr lang="bg-BG" sz="1200" dirty="0"/>
              <a:t> за Ярко Синьо и т.н.</a:t>
            </a:r>
            <a:endParaRPr lang="en-US" sz="1200" dirty="0"/>
          </a:p>
        </p:txBody>
      </p:sp>
      <p:pic>
        <p:nvPicPr>
          <p:cNvPr id="64" name="Picture 63" descr="A picture containing object&#10;&#10;Description automatically generated">
            <a:hlinkClick r:id="rId11"/>
            <a:extLst>
              <a:ext uri="{FF2B5EF4-FFF2-40B4-BE49-F238E27FC236}">
                <a16:creationId xmlns:a16="http://schemas.microsoft.com/office/drawing/2014/main" id="{A920F82A-0E70-4DA0-B4DB-398C89B76B9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4834830"/>
            <a:ext cx="409524" cy="171429"/>
          </a:xfrm>
          <a:prstGeom prst="rect">
            <a:avLst/>
          </a:prstGeom>
        </p:spPr>
      </p:pic>
      <p:pic>
        <p:nvPicPr>
          <p:cNvPr id="65" name="Picture 64" descr="A screenshot of a cell phone&#10;&#10;Description automatically generated">
            <a:hlinkClick r:id="rId19"/>
            <a:extLst>
              <a:ext uri="{FF2B5EF4-FFF2-40B4-BE49-F238E27FC236}">
                <a16:creationId xmlns:a16="http://schemas.microsoft.com/office/drawing/2014/main" id="{6ED0FA5C-5138-409E-84F6-C165460EAF54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400" y="852689"/>
            <a:ext cx="2632888" cy="2271511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EC359087-8837-45AC-AD41-7534D0293C67}"/>
              </a:ext>
            </a:extLst>
          </p:cNvPr>
          <p:cNvSpPr txBox="1"/>
          <p:nvPr/>
        </p:nvSpPr>
        <p:spPr>
          <a:xfrm>
            <a:off x="1295400" y="2105799"/>
            <a:ext cx="6346481" cy="276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bg-BG" sz="1200" dirty="0"/>
              <a:t>Ако искаме да пробваме Формулата и я Копираме, би следвало да я </a:t>
            </a:r>
            <a:r>
              <a:rPr lang="en-US" sz="1200" dirty="0"/>
              <a:t>Paste</a:t>
            </a:r>
            <a:r>
              <a:rPr lang="bg-BG" sz="1200" dirty="0"/>
              <a:t>-</a:t>
            </a:r>
            <a:r>
              <a:rPr lang="bg-BG" sz="1200" dirty="0" err="1"/>
              <a:t>нем</a:t>
            </a:r>
            <a:r>
              <a:rPr lang="bg-BG" sz="1200" dirty="0"/>
              <a:t> като</a:t>
            </a:r>
            <a:r>
              <a:rPr lang="en-US" sz="1200" dirty="0"/>
              <a:t> </a:t>
            </a:r>
            <a:r>
              <a:rPr lang="en-US" sz="1200" dirty="0">
                <a:hlinkClick r:id="rId21"/>
              </a:rPr>
              <a:t>plain text</a:t>
            </a:r>
            <a:r>
              <a:rPr lang="bg-BG" sz="1200" dirty="0"/>
              <a:t>.</a:t>
            </a:r>
          </a:p>
        </p:txBody>
      </p:sp>
      <p:pic>
        <p:nvPicPr>
          <p:cNvPr id="67" name="Picture 66" descr="A picture containing object&#10;&#10;Description automatically generated">
            <a:hlinkClick r:id="rId11"/>
            <a:extLst>
              <a:ext uri="{FF2B5EF4-FFF2-40B4-BE49-F238E27FC236}">
                <a16:creationId xmlns:a16="http://schemas.microsoft.com/office/drawing/2014/main" id="{50772300-9E0B-4538-A895-85671D6BB4F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5876" y="4860748"/>
            <a:ext cx="409524" cy="171429"/>
          </a:xfrm>
          <a:prstGeom prst="rect">
            <a:avLst/>
          </a:prstGeom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18ACD8C2-C8F4-40EA-BFA7-76D6ADFEEE36}"/>
              </a:ext>
            </a:extLst>
          </p:cNvPr>
          <p:cNvSpPr txBox="1"/>
          <p:nvPr/>
        </p:nvSpPr>
        <p:spPr>
          <a:xfrm>
            <a:off x="533400" y="5364778"/>
            <a:ext cx="35048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$latex \</a:t>
            </a:r>
            <a:r>
              <a:rPr lang="en-US" sz="1200" b="1" dirty="0" err="1"/>
              <a:t>LaTeX&amp;bg</a:t>
            </a:r>
            <a:r>
              <a:rPr lang="en-US" sz="1200" b="1" dirty="0"/>
              <a:t>=</a:t>
            </a:r>
            <a:r>
              <a:rPr lang="en-US" sz="1200" b="1" dirty="0" err="1"/>
              <a:t>ffcccc&amp;fg</a:t>
            </a:r>
            <a:r>
              <a:rPr lang="en-US" sz="1200" b="1" dirty="0"/>
              <a:t>=cc00ff&amp;s=4$</a:t>
            </a:r>
            <a:r>
              <a:rPr lang="en-US" sz="1200" dirty="0"/>
              <a:t> </a:t>
            </a:r>
            <a:r>
              <a:rPr lang="bg-BG" sz="1200" dirty="0"/>
              <a:t>извежда:</a:t>
            </a:r>
          </a:p>
        </p:txBody>
      </p:sp>
      <p:pic>
        <p:nvPicPr>
          <p:cNvPr id="1036" name="Picture 12" descr="\LaTeX">
            <a:hlinkClick r:id="rId22"/>
            <a:extLst>
              <a:ext uri="{FF2B5EF4-FFF2-40B4-BE49-F238E27FC236}">
                <a16:creationId xmlns:a16="http://schemas.microsoft.com/office/drawing/2014/main" id="{F9BC8C85-44E9-4068-ACFB-C49A240497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5413177"/>
            <a:ext cx="533005" cy="208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1" name="Group 70">
            <a:extLst>
              <a:ext uri="{FF2B5EF4-FFF2-40B4-BE49-F238E27FC236}">
                <a16:creationId xmlns:a16="http://schemas.microsoft.com/office/drawing/2014/main" id="{14A72BCA-528C-4E13-A16A-9EB277F30081}"/>
              </a:ext>
            </a:extLst>
          </p:cNvPr>
          <p:cNvGrpSpPr/>
          <p:nvPr/>
        </p:nvGrpSpPr>
        <p:grpSpPr>
          <a:xfrm>
            <a:off x="304800" y="5562600"/>
            <a:ext cx="1380891" cy="307777"/>
            <a:chOff x="304800" y="6093023"/>
            <a:chExt cx="1380891" cy="307777"/>
          </a:xfrm>
        </p:grpSpPr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22695228-0D50-4127-88A8-605322969685}"/>
                </a:ext>
              </a:extLst>
            </p:cNvPr>
            <p:cNvSpPr txBox="1"/>
            <p:nvPr/>
          </p:nvSpPr>
          <p:spPr>
            <a:xfrm>
              <a:off x="304800" y="6093023"/>
              <a:ext cx="13808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g-BG" sz="1400" b="1" dirty="0"/>
                <a:t>5.</a:t>
              </a:r>
              <a:r>
                <a:rPr lang="bg-BG" sz="1400" dirty="0"/>
                <a:t>             Пакети</a:t>
              </a:r>
              <a:endParaRPr lang="en-US" sz="1400" dirty="0"/>
            </a:p>
          </p:txBody>
        </p:sp>
        <p:pic>
          <p:nvPicPr>
            <p:cNvPr id="75" name="Picture 74" descr="A picture containing object&#10;&#10;Description automatically generated">
              <a:hlinkClick r:id="rId11"/>
              <a:extLst>
                <a:ext uri="{FF2B5EF4-FFF2-40B4-BE49-F238E27FC236}">
                  <a16:creationId xmlns:a16="http://schemas.microsoft.com/office/drawing/2014/main" id="{E2B92DD5-B67C-4637-880B-0B62BC78363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" y="6153171"/>
              <a:ext cx="409524" cy="171429"/>
            </a:xfrm>
            <a:prstGeom prst="rect">
              <a:avLst/>
            </a:prstGeom>
          </p:spPr>
        </p:pic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7FA8A99C-0E32-498E-B1C7-50F3BC898410}"/>
              </a:ext>
            </a:extLst>
          </p:cNvPr>
          <p:cNvSpPr txBox="1"/>
          <p:nvPr/>
        </p:nvSpPr>
        <p:spPr>
          <a:xfrm>
            <a:off x="533400" y="5742801"/>
            <a:ext cx="8305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WordPress</a:t>
            </a:r>
            <a:r>
              <a:rPr lang="bg-BG" sz="1200" dirty="0"/>
              <a:t> използва </a:t>
            </a:r>
            <a:r>
              <a:rPr lang="bg-BG" sz="1200" dirty="0" err="1"/>
              <a:t>конвенциоален</a:t>
            </a:r>
            <a:r>
              <a:rPr lang="bg-BG" sz="1200" dirty="0"/>
              <a:t>             , посредством следните Пакети: 1) </a:t>
            </a:r>
            <a:r>
              <a:rPr lang="en-US" sz="1200" dirty="0" err="1"/>
              <a:t>amsmath</a:t>
            </a:r>
            <a:r>
              <a:rPr lang="en-US" sz="1200" dirty="0"/>
              <a:t>, 2) </a:t>
            </a:r>
            <a:r>
              <a:rPr lang="en-US" sz="1200" dirty="0" err="1"/>
              <a:t>amsfonts</a:t>
            </a:r>
            <a:r>
              <a:rPr lang="en-US" sz="1200" dirty="0"/>
              <a:t> </a:t>
            </a:r>
            <a:r>
              <a:rPr lang="bg-BG" sz="1200" dirty="0"/>
              <a:t>и 3) </a:t>
            </a:r>
            <a:r>
              <a:rPr lang="en-US" sz="1200" dirty="0" err="1"/>
              <a:t>amssymb</a:t>
            </a:r>
            <a:r>
              <a:rPr lang="bg-BG" sz="1200" dirty="0"/>
              <a:t>.</a:t>
            </a:r>
            <a:endParaRPr lang="en-US" sz="1200" dirty="0"/>
          </a:p>
        </p:txBody>
      </p:sp>
      <p:pic>
        <p:nvPicPr>
          <p:cNvPr id="78" name="Picture 77" descr="A picture containing object&#10;&#10;Description automatically generated">
            <a:hlinkClick r:id="rId11"/>
            <a:extLst>
              <a:ext uri="{FF2B5EF4-FFF2-40B4-BE49-F238E27FC236}">
                <a16:creationId xmlns:a16="http://schemas.microsoft.com/office/drawing/2014/main" id="{AEEAF451-1D35-42B3-9ED5-3F8682B4845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9476" y="5791200"/>
            <a:ext cx="409524" cy="171429"/>
          </a:xfrm>
          <a:prstGeom prst="rect">
            <a:avLst/>
          </a:prstGeom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09E65648-1229-44A4-B97A-D49F3CD1B5E4}"/>
              </a:ext>
            </a:extLst>
          </p:cNvPr>
          <p:cNvSpPr txBox="1"/>
          <p:nvPr/>
        </p:nvSpPr>
        <p:spPr>
          <a:xfrm>
            <a:off x="304800" y="6019800"/>
            <a:ext cx="830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dirty="0"/>
              <a:t>Допълнителна информация за             можем да почерпим от Сайт: </a:t>
            </a:r>
            <a:r>
              <a:rPr lang="en-US" sz="1200" dirty="0">
                <a:hlinkClick r:id="rId24"/>
              </a:rPr>
              <a:t>LaTeX documentation</a:t>
            </a:r>
            <a:r>
              <a:rPr lang="bg-BG" sz="1200" dirty="0"/>
              <a:t> и</a:t>
            </a:r>
          </a:p>
          <a:p>
            <a:r>
              <a:rPr lang="en-US" sz="1200" dirty="0" err="1">
                <a:hlinkClick r:id="rId25"/>
              </a:rPr>
              <a:t>TeX</a:t>
            </a:r>
            <a:r>
              <a:rPr lang="en-US" sz="1200" dirty="0">
                <a:hlinkClick r:id="rId25"/>
              </a:rPr>
              <a:t> Resources</a:t>
            </a:r>
            <a:r>
              <a:rPr lang="bg-BG" sz="1200" dirty="0"/>
              <a:t> на </a:t>
            </a:r>
            <a:r>
              <a:rPr lang="en-US" sz="1200" dirty="0"/>
              <a:t>American Mathematical Society</a:t>
            </a:r>
            <a:r>
              <a:rPr lang="bg-BG" sz="1200" dirty="0"/>
              <a:t>.</a:t>
            </a:r>
            <a:endParaRPr lang="en-US" sz="1200" dirty="0"/>
          </a:p>
        </p:txBody>
      </p:sp>
      <p:pic>
        <p:nvPicPr>
          <p:cNvPr id="80" name="Picture 79" descr="A picture containing object&#10;&#10;Description automatically generated">
            <a:hlinkClick r:id="rId11"/>
            <a:extLst>
              <a:ext uri="{FF2B5EF4-FFF2-40B4-BE49-F238E27FC236}">
                <a16:creationId xmlns:a16="http://schemas.microsoft.com/office/drawing/2014/main" id="{18724916-146C-4D56-977E-090BCF11044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876" y="6096000"/>
            <a:ext cx="409524" cy="1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6679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hlinkClick r:id="rId2"/>
            <a:extLst>
              <a:ext uri="{FF2B5EF4-FFF2-40B4-BE49-F238E27FC236}">
                <a16:creationId xmlns:a16="http://schemas.microsoft.com/office/drawing/2014/main" id="{6D62120C-71B4-459E-8CB9-6441815B2D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2898" y="3959161"/>
            <a:ext cx="4012502" cy="259403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F4CE6C4-3B02-49FD-A132-79F144C2ABF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28600"/>
            <a:ext cx="8589034" cy="46926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0189BA-DF3D-4B98-9FCC-45CB6A07E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58000" y="6356350"/>
            <a:ext cx="2133600" cy="365125"/>
          </a:xfrm>
        </p:spPr>
        <p:txBody>
          <a:bodyPr/>
          <a:lstStyle/>
          <a:p>
            <a:fld id="{71734E5D-357F-4193-8BCE-89C0C4C454A4}" type="slidenum">
              <a:rPr lang="en-US" b="1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</a:t>
            </a:fld>
            <a:endParaRPr lang="en-US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0283F0CF-838B-4D7A-8C8D-A25D6B607C7B}"/>
              </a:ext>
            </a:extLst>
          </p:cNvPr>
          <p:cNvSpPr txBox="1">
            <a:spLocks/>
          </p:cNvSpPr>
          <p:nvPr/>
        </p:nvSpPr>
        <p:spPr>
          <a:xfrm>
            <a:off x="304800" y="228600"/>
            <a:ext cx="2286000" cy="503238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bg-BG" sz="2200" b="1" dirty="0">
                <a:solidFill>
                  <a:srgbClr val="FF0000"/>
                </a:solidFill>
              </a:rPr>
              <a:t>Защо </a:t>
            </a:r>
            <a:r>
              <a:rPr lang="en-US" sz="2200" b="1" dirty="0">
                <a:solidFill>
                  <a:srgbClr val="FF0000"/>
                </a:solidFill>
                <a:hlinkClick r:id="rId5"/>
              </a:rPr>
              <a:t>WordPress</a:t>
            </a:r>
            <a:r>
              <a:rPr lang="bg-BG" sz="2200" b="1" dirty="0">
                <a:solidFill>
                  <a:srgbClr val="FF0000"/>
                </a:solidFill>
              </a:rPr>
              <a:t>?</a:t>
            </a:r>
            <a:endParaRPr lang="en-US" sz="2200" dirty="0">
              <a:solidFill>
                <a:srgbClr val="FF0000"/>
              </a:solidFill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911E8C9A-0E85-407A-8270-BC2DB223B559}"/>
              </a:ext>
            </a:extLst>
          </p:cNvPr>
          <p:cNvSpPr txBox="1">
            <a:spLocks/>
          </p:cNvSpPr>
          <p:nvPr/>
        </p:nvSpPr>
        <p:spPr>
          <a:xfrm>
            <a:off x="-2209800" y="1600200"/>
            <a:ext cx="4038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E69935-0654-4CFF-9DBD-51B67897783D}"/>
              </a:ext>
            </a:extLst>
          </p:cNvPr>
          <p:cNvSpPr>
            <a:spLocks noGrp="1"/>
          </p:cNvSpPr>
          <p:nvPr>
            <p:ph sz="half" idx="2"/>
          </p:nvPr>
        </p:nvSpPr>
        <p:spPr bwMode="auto">
          <a:xfrm>
            <a:off x="4648200" y="762001"/>
            <a:ext cx="4245634" cy="3181285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/>
          <a:p>
            <a:r>
              <a:rPr lang="bg-BG" sz="1400" dirty="0">
                <a:solidFill>
                  <a:srgbClr val="0000FF"/>
                </a:solidFill>
              </a:rPr>
              <a:t>Данните се съхраняват ВЪВ ВИДА, в който са въведени от Потребителя или постъпили от дадено Приложение чрез </a:t>
            </a:r>
            <a:r>
              <a:rPr lang="en-US" sz="1400" dirty="0">
                <a:solidFill>
                  <a:srgbClr val="0000FF"/>
                </a:solidFill>
              </a:rPr>
              <a:t>WordPress APIs.</a:t>
            </a:r>
            <a:endParaRPr lang="bg-BG" sz="1400" dirty="0">
              <a:solidFill>
                <a:srgbClr val="0000FF"/>
              </a:solidFill>
            </a:endParaRPr>
          </a:p>
          <a:p>
            <a:r>
              <a:rPr lang="bg-BG" sz="1400" dirty="0">
                <a:solidFill>
                  <a:srgbClr val="0000FF"/>
                </a:solidFill>
              </a:rPr>
              <a:t>Цел: Съдържанието да формира </a:t>
            </a:r>
            <a:r>
              <a:rPr lang="bg-BG" sz="1400" dirty="0">
                <a:solidFill>
                  <a:srgbClr val="FF3300"/>
                </a:solidFill>
              </a:rPr>
              <a:t>АНГАЖИРАНИ </a:t>
            </a:r>
            <a:r>
              <a:rPr lang="bg-BG" sz="1400" dirty="0" err="1">
                <a:solidFill>
                  <a:srgbClr val="FF3300"/>
                </a:solidFill>
              </a:rPr>
              <a:t>Потребитлски</a:t>
            </a:r>
            <a:r>
              <a:rPr lang="bg-BG" sz="1400" dirty="0">
                <a:solidFill>
                  <a:srgbClr val="FF3300"/>
                </a:solidFill>
              </a:rPr>
              <a:t> общности</a:t>
            </a:r>
            <a:r>
              <a:rPr lang="bg-BG" sz="1400" dirty="0">
                <a:solidFill>
                  <a:srgbClr val="0000FF"/>
                </a:solidFill>
              </a:rPr>
              <a:t> посредством </a:t>
            </a:r>
            <a:r>
              <a:rPr lang="en-US" sz="1400" dirty="0">
                <a:solidFill>
                  <a:srgbClr val="FF3300"/>
                </a:solidFill>
              </a:rPr>
              <a:t>Visual</a:t>
            </a:r>
            <a:r>
              <a:rPr lang="en-US" sz="1400" dirty="0">
                <a:solidFill>
                  <a:srgbClr val="0000FF"/>
                </a:solidFill>
              </a:rPr>
              <a:t>, </a:t>
            </a:r>
            <a:r>
              <a:rPr lang="en-US" sz="1400" dirty="0">
                <a:solidFill>
                  <a:srgbClr val="FF3300"/>
                </a:solidFill>
              </a:rPr>
              <a:t>Stylistic</a:t>
            </a:r>
            <a:r>
              <a:rPr lang="en-US" sz="1400" dirty="0">
                <a:solidFill>
                  <a:srgbClr val="0000FF"/>
                </a:solidFill>
              </a:rPr>
              <a:t> </a:t>
            </a:r>
            <a:r>
              <a:rPr lang="bg-BG" sz="1400" dirty="0">
                <a:solidFill>
                  <a:srgbClr val="0000FF"/>
                </a:solidFill>
              </a:rPr>
              <a:t>и </a:t>
            </a:r>
            <a:r>
              <a:rPr lang="en-US" sz="1400" dirty="0">
                <a:solidFill>
                  <a:srgbClr val="FF3300"/>
                </a:solidFill>
              </a:rPr>
              <a:t>Context</a:t>
            </a:r>
            <a:r>
              <a:rPr lang="en-US" sz="1400" dirty="0">
                <a:solidFill>
                  <a:srgbClr val="0000FF"/>
                </a:solidFill>
              </a:rPr>
              <a:t>-</a:t>
            </a:r>
            <a:r>
              <a:rPr lang="bg-BG" sz="1400" dirty="0">
                <a:solidFill>
                  <a:srgbClr val="0000FF"/>
                </a:solidFill>
              </a:rPr>
              <a:t>Механизми. </a:t>
            </a:r>
            <a:r>
              <a:rPr lang="bg-BG" sz="1400" dirty="0">
                <a:solidFill>
                  <a:srgbClr val="FF3300"/>
                </a:solidFill>
              </a:rPr>
              <a:t>Архитектура на ПРИОБЩАВАНЕ</a:t>
            </a:r>
          </a:p>
          <a:p>
            <a:r>
              <a:rPr lang="bg-BG" sz="1400" dirty="0">
                <a:solidFill>
                  <a:srgbClr val="0000FF"/>
                </a:solidFill>
              </a:rPr>
              <a:t>МОЖЕМ да предоставяме </a:t>
            </a:r>
            <a:r>
              <a:rPr lang="bg-BG" sz="1400" dirty="0">
                <a:solidFill>
                  <a:srgbClr val="FF0000"/>
                </a:solidFill>
              </a:rPr>
              <a:t>СРЕЩУ ЗАПЛАЩАНЕ</a:t>
            </a:r>
            <a:r>
              <a:rPr lang="bg-BG" sz="1400" dirty="0">
                <a:solidFill>
                  <a:srgbClr val="0000FF"/>
                </a:solidFill>
              </a:rPr>
              <a:t> на Трети лица нашата </a:t>
            </a:r>
            <a:r>
              <a:rPr lang="en-US" sz="1400" dirty="0">
                <a:solidFill>
                  <a:srgbClr val="0000FF"/>
                </a:solidFill>
              </a:rPr>
              <a:t>WordPress-</a:t>
            </a:r>
            <a:r>
              <a:rPr lang="bg-BG" sz="1400" dirty="0">
                <a:solidFill>
                  <a:srgbClr val="0000FF"/>
                </a:solidFill>
              </a:rPr>
              <a:t>Платформа, да </a:t>
            </a:r>
            <a:r>
              <a:rPr lang="bg-BG" sz="1400" dirty="0">
                <a:solidFill>
                  <a:srgbClr val="FF0000"/>
                </a:solidFill>
              </a:rPr>
              <a:t>ОТДАВАМЕ</a:t>
            </a:r>
            <a:r>
              <a:rPr lang="bg-BG" sz="1400" dirty="0">
                <a:solidFill>
                  <a:srgbClr val="0000FF"/>
                </a:solidFill>
              </a:rPr>
              <a:t> Рекламна площ в нашия Сайт; така също: да </a:t>
            </a:r>
            <a:r>
              <a:rPr lang="bg-BG" sz="1400" dirty="0">
                <a:solidFill>
                  <a:srgbClr val="FF0000"/>
                </a:solidFill>
              </a:rPr>
              <a:t>ИЗПОЛЗВАМЕ</a:t>
            </a:r>
            <a:r>
              <a:rPr lang="bg-BG" sz="1400" dirty="0">
                <a:solidFill>
                  <a:srgbClr val="0000FF"/>
                </a:solidFill>
              </a:rPr>
              <a:t> </a:t>
            </a:r>
            <a:r>
              <a:rPr lang="en-US" sz="1400" dirty="0">
                <a:solidFill>
                  <a:srgbClr val="0000FF"/>
                </a:solidFill>
              </a:rPr>
              <a:t>WordPress Content Management </a:t>
            </a:r>
            <a:r>
              <a:rPr lang="bg-BG" sz="1400" dirty="0">
                <a:solidFill>
                  <a:srgbClr val="FF0000"/>
                </a:solidFill>
              </a:rPr>
              <a:t>Платформа за </a:t>
            </a:r>
            <a:r>
              <a:rPr lang="en-US" sz="1400" dirty="0">
                <a:solidFill>
                  <a:srgbClr val="FF0000"/>
                </a:solidFill>
              </a:rPr>
              <a:t>Online-</a:t>
            </a:r>
            <a:r>
              <a:rPr lang="bg-BG" sz="1400" dirty="0">
                <a:solidFill>
                  <a:srgbClr val="FF0000"/>
                </a:solidFill>
              </a:rPr>
              <a:t>търговия</a:t>
            </a:r>
            <a:r>
              <a:rPr lang="bg-BG" sz="1400" dirty="0">
                <a:solidFill>
                  <a:srgbClr val="0000FF"/>
                </a:solidFill>
              </a:rPr>
              <a:t>, както и да </a:t>
            </a:r>
            <a:r>
              <a:rPr lang="bg-BG" sz="1400" dirty="0">
                <a:solidFill>
                  <a:srgbClr val="FF0000"/>
                </a:solidFill>
              </a:rPr>
              <a:t>ПРЕДОСТАВЯМЕ срещу Заплащане</a:t>
            </a:r>
            <a:r>
              <a:rPr lang="bg-BG" sz="1400" dirty="0">
                <a:solidFill>
                  <a:srgbClr val="0000FF"/>
                </a:solidFill>
              </a:rPr>
              <a:t> </a:t>
            </a:r>
            <a:r>
              <a:rPr lang="en-US" sz="1400" dirty="0">
                <a:solidFill>
                  <a:srgbClr val="0000FF"/>
                </a:solidFill>
              </a:rPr>
              <a:t>Theme</a:t>
            </a:r>
            <a:r>
              <a:rPr lang="bg-BG" sz="1400" dirty="0">
                <a:solidFill>
                  <a:srgbClr val="0000FF"/>
                </a:solidFill>
              </a:rPr>
              <a:t>-и </a:t>
            </a:r>
            <a:r>
              <a:rPr lang="bg-BG" sz="1400" dirty="0" err="1">
                <a:solidFill>
                  <a:srgbClr val="0000FF"/>
                </a:solidFill>
              </a:rPr>
              <a:t>и</a:t>
            </a:r>
            <a:r>
              <a:rPr lang="bg-BG" sz="1400" dirty="0">
                <a:solidFill>
                  <a:srgbClr val="0000FF"/>
                </a:solidFill>
              </a:rPr>
              <a:t> </a:t>
            </a:r>
            <a:r>
              <a:rPr lang="en-US" sz="1400" dirty="0">
                <a:solidFill>
                  <a:srgbClr val="0000FF"/>
                </a:solidFill>
              </a:rPr>
              <a:t>Plugin-</a:t>
            </a:r>
            <a:r>
              <a:rPr lang="bg-BG" sz="1400" dirty="0">
                <a:solidFill>
                  <a:srgbClr val="0000FF"/>
                </a:solidFill>
              </a:rPr>
              <a:t>и</a:t>
            </a:r>
            <a:endParaRPr lang="en-US" sz="1400" dirty="0">
              <a:solidFill>
                <a:srgbClr val="0000FF"/>
              </a:solidFill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CFFCE96-4B0F-4935-ACFA-2E36DBF8BF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4800" y="777875"/>
            <a:ext cx="4038600" cy="5699125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>
            <a:normAutofit fontScale="92500" lnSpcReduction="20000"/>
          </a:bodyPr>
          <a:lstStyle/>
          <a:p>
            <a:r>
              <a:rPr lang="bg-BG" sz="1500" dirty="0">
                <a:solidFill>
                  <a:srgbClr val="0000FF"/>
                </a:solidFill>
              </a:rPr>
              <a:t>Сред най-широко застъпените</a:t>
            </a:r>
            <a:r>
              <a:rPr lang="en-US" sz="1500" dirty="0">
                <a:solidFill>
                  <a:srgbClr val="FF0000"/>
                </a:solidFill>
              </a:rPr>
              <a:t> Open Source Content Management Systems</a:t>
            </a:r>
            <a:endParaRPr lang="bg-BG" sz="1500" dirty="0">
              <a:solidFill>
                <a:srgbClr val="0000FF"/>
              </a:solidFill>
            </a:endParaRPr>
          </a:p>
          <a:p>
            <a:r>
              <a:rPr lang="bg-BG" sz="1500" dirty="0">
                <a:solidFill>
                  <a:srgbClr val="0000FF"/>
                </a:solidFill>
              </a:rPr>
              <a:t>С </a:t>
            </a:r>
            <a:r>
              <a:rPr lang="bg-BG" sz="1500" dirty="0">
                <a:solidFill>
                  <a:srgbClr val="FF0000"/>
                </a:solidFill>
              </a:rPr>
              <a:t>Глобално представени</a:t>
            </a:r>
            <a:r>
              <a:rPr lang="bg-BG" sz="1500" dirty="0">
                <a:solidFill>
                  <a:srgbClr val="0000FF"/>
                </a:solidFill>
              </a:rPr>
              <a:t> реални Аудитория, Развойни специалисти и Групи за Поддръжка</a:t>
            </a:r>
          </a:p>
          <a:p>
            <a:r>
              <a:rPr lang="bg-BG" sz="1500" dirty="0">
                <a:solidFill>
                  <a:srgbClr val="0000FF"/>
                </a:solidFill>
              </a:rPr>
              <a:t>Широко разнообразие от </a:t>
            </a:r>
            <a:r>
              <a:rPr lang="en-US" sz="1500" dirty="0" err="1">
                <a:solidFill>
                  <a:srgbClr val="0000FF"/>
                </a:solidFill>
              </a:rPr>
              <a:t>Histing</a:t>
            </a:r>
            <a:r>
              <a:rPr lang="bg-BG" sz="1500" dirty="0">
                <a:solidFill>
                  <a:srgbClr val="0000FF"/>
                </a:solidFill>
              </a:rPr>
              <a:t>-опции, </a:t>
            </a:r>
            <a:r>
              <a:rPr lang="en-US" sz="1500" dirty="0">
                <a:solidFill>
                  <a:srgbClr val="0000FF"/>
                </a:solidFill>
              </a:rPr>
              <a:t>Plugin</a:t>
            </a:r>
            <a:r>
              <a:rPr lang="bg-BG" sz="1500" dirty="0">
                <a:solidFill>
                  <a:srgbClr val="0000FF"/>
                </a:solidFill>
              </a:rPr>
              <a:t>-и </a:t>
            </a:r>
            <a:r>
              <a:rPr lang="bg-BG" sz="1500" dirty="0" err="1">
                <a:solidFill>
                  <a:srgbClr val="0000FF"/>
                </a:solidFill>
              </a:rPr>
              <a:t>и</a:t>
            </a:r>
            <a:r>
              <a:rPr lang="bg-BG" sz="1500" dirty="0">
                <a:solidFill>
                  <a:srgbClr val="0000FF"/>
                </a:solidFill>
              </a:rPr>
              <a:t> </a:t>
            </a:r>
            <a:r>
              <a:rPr lang="en-US" sz="1500" dirty="0">
                <a:solidFill>
                  <a:srgbClr val="0000FF"/>
                </a:solidFill>
              </a:rPr>
              <a:t>Theme</a:t>
            </a:r>
            <a:r>
              <a:rPr lang="bg-BG" sz="1500" dirty="0">
                <a:solidFill>
                  <a:srgbClr val="0000FF"/>
                </a:solidFill>
              </a:rPr>
              <a:t>-и</a:t>
            </a:r>
          </a:p>
          <a:p>
            <a:r>
              <a:rPr lang="bg-BG" sz="1500" dirty="0">
                <a:solidFill>
                  <a:srgbClr val="0000FF"/>
                </a:solidFill>
              </a:rPr>
              <a:t>Дял: </a:t>
            </a:r>
            <a:r>
              <a:rPr lang="bg-BG" sz="1500" dirty="0">
                <a:solidFill>
                  <a:srgbClr val="FF0000"/>
                </a:solidFill>
              </a:rPr>
              <a:t>33%</a:t>
            </a:r>
            <a:r>
              <a:rPr lang="bg-BG" sz="1500" dirty="0">
                <a:solidFill>
                  <a:srgbClr val="0000FF"/>
                </a:solidFill>
              </a:rPr>
              <a:t> от Мрежата</a:t>
            </a:r>
          </a:p>
          <a:p>
            <a:r>
              <a:rPr lang="en-US" sz="1500" dirty="0">
                <a:solidFill>
                  <a:srgbClr val="0000FF"/>
                </a:solidFill>
              </a:rPr>
              <a:t>WordPress – </a:t>
            </a:r>
            <a:r>
              <a:rPr lang="bg-BG" sz="1500" dirty="0">
                <a:solidFill>
                  <a:srgbClr val="0000FF"/>
                </a:solidFill>
              </a:rPr>
              <a:t>Автономна Система (всички нейни Задания по Инсталиране, Конфигуриране и Администриране, са заложени в </a:t>
            </a:r>
            <a:r>
              <a:rPr lang="en-US" sz="1500" dirty="0">
                <a:solidFill>
                  <a:srgbClr val="0000FF"/>
                </a:solidFill>
              </a:rPr>
              <a:t>PHP</a:t>
            </a:r>
            <a:r>
              <a:rPr lang="bg-BG" sz="1500" dirty="0">
                <a:solidFill>
                  <a:srgbClr val="0000FF"/>
                </a:solidFill>
              </a:rPr>
              <a:t>-Модули)</a:t>
            </a:r>
          </a:p>
          <a:p>
            <a:r>
              <a:rPr lang="bg-BG" sz="1500" dirty="0">
                <a:solidFill>
                  <a:srgbClr val="0000FF"/>
                </a:solidFill>
              </a:rPr>
              <a:t>„Петминутна Инсталация“</a:t>
            </a:r>
          </a:p>
          <a:p>
            <a:r>
              <a:rPr lang="bg-BG" sz="1500" dirty="0">
                <a:solidFill>
                  <a:srgbClr val="0000FF"/>
                </a:solidFill>
              </a:rPr>
              <a:t>Мащабируемост и Адаптивност към всякакви Ситуации и Потребители</a:t>
            </a:r>
          </a:p>
          <a:p>
            <a:r>
              <a:rPr lang="en-US" sz="1500" dirty="0">
                <a:solidFill>
                  <a:srgbClr val="0000FF"/>
                </a:solidFill>
              </a:rPr>
              <a:t>WordPress </a:t>
            </a:r>
            <a:r>
              <a:rPr lang="en-US" sz="1500" dirty="0">
                <a:solidFill>
                  <a:srgbClr val="FF0000"/>
                </a:solidFill>
              </a:rPr>
              <a:t>Model-View Controller</a:t>
            </a:r>
            <a:r>
              <a:rPr lang="bg-BG" sz="1500" dirty="0">
                <a:solidFill>
                  <a:srgbClr val="0000FF"/>
                </a:solidFill>
              </a:rPr>
              <a:t> (гъвкав Шаблон за Представяне)</a:t>
            </a:r>
            <a:r>
              <a:rPr lang="en-US" sz="1500" dirty="0">
                <a:solidFill>
                  <a:srgbClr val="0000FF"/>
                </a:solidFill>
              </a:rPr>
              <a:t> </a:t>
            </a:r>
            <a:r>
              <a:rPr lang="bg-BG" sz="1500" dirty="0">
                <a:solidFill>
                  <a:srgbClr val="0000FF"/>
                </a:solidFill>
              </a:rPr>
              <a:t>е </a:t>
            </a:r>
            <a:r>
              <a:rPr lang="bg-BG" sz="1500" dirty="0">
                <a:solidFill>
                  <a:srgbClr val="FF0000"/>
                </a:solidFill>
              </a:rPr>
              <a:t>НЕЗАВИСИМ</a:t>
            </a:r>
            <a:r>
              <a:rPr lang="bg-BG" sz="1500" dirty="0">
                <a:solidFill>
                  <a:srgbClr val="0000FF"/>
                </a:solidFill>
              </a:rPr>
              <a:t> от </a:t>
            </a:r>
            <a:r>
              <a:rPr lang="en-US" sz="1500" dirty="0">
                <a:solidFill>
                  <a:srgbClr val="FF0000"/>
                </a:solidFill>
              </a:rPr>
              <a:t>MySQL</a:t>
            </a:r>
            <a:r>
              <a:rPr lang="en-US" sz="1500" dirty="0">
                <a:solidFill>
                  <a:srgbClr val="0000FF"/>
                </a:solidFill>
              </a:rPr>
              <a:t> </a:t>
            </a:r>
            <a:r>
              <a:rPr lang="bg-BG" sz="1500" dirty="0">
                <a:solidFill>
                  <a:srgbClr val="0000FF"/>
                </a:solidFill>
              </a:rPr>
              <a:t>Данновия модел, от </a:t>
            </a:r>
            <a:r>
              <a:rPr lang="en-US" sz="1500" dirty="0">
                <a:solidFill>
                  <a:srgbClr val="FF0000"/>
                </a:solidFill>
              </a:rPr>
              <a:t>Theme</a:t>
            </a:r>
            <a:r>
              <a:rPr lang="bg-BG" sz="1500" dirty="0">
                <a:solidFill>
                  <a:srgbClr val="0000FF"/>
                </a:solidFill>
              </a:rPr>
              <a:t>-ите на Потребителския интерфейс, от Функциите за </a:t>
            </a:r>
            <a:r>
              <a:rPr lang="bg-BG" sz="1500" dirty="0">
                <a:solidFill>
                  <a:srgbClr val="FF0000"/>
                </a:solidFill>
              </a:rPr>
              <a:t>визуализиране</a:t>
            </a:r>
            <a:r>
              <a:rPr lang="bg-BG" sz="1500" dirty="0">
                <a:solidFill>
                  <a:srgbClr val="0000FF"/>
                </a:solidFill>
              </a:rPr>
              <a:t> и </a:t>
            </a:r>
            <a:r>
              <a:rPr lang="en-US" sz="1500" dirty="0">
                <a:solidFill>
                  <a:srgbClr val="FF0000"/>
                </a:solidFill>
              </a:rPr>
              <a:t>Plugin</a:t>
            </a:r>
            <a:r>
              <a:rPr lang="en-US" sz="1500" dirty="0">
                <a:solidFill>
                  <a:srgbClr val="0000FF"/>
                </a:solidFill>
              </a:rPr>
              <a:t>-</a:t>
            </a:r>
            <a:r>
              <a:rPr lang="bg-BG" sz="1500" dirty="0">
                <a:solidFill>
                  <a:srgbClr val="0000FF"/>
                </a:solidFill>
              </a:rPr>
              <a:t>Архитектурата</a:t>
            </a:r>
          </a:p>
          <a:p>
            <a:r>
              <a:rPr lang="bg-BG" sz="1500" dirty="0">
                <a:solidFill>
                  <a:srgbClr val="0000FF"/>
                </a:solidFill>
              </a:rPr>
              <a:t>Двупосочна </a:t>
            </a:r>
            <a:r>
              <a:rPr lang="bg-BG" sz="1500" dirty="0">
                <a:solidFill>
                  <a:srgbClr val="FF0000"/>
                </a:solidFill>
              </a:rPr>
              <a:t>Интеграция</a:t>
            </a:r>
            <a:r>
              <a:rPr lang="bg-BG" sz="1500" dirty="0">
                <a:solidFill>
                  <a:srgbClr val="0000FF"/>
                </a:solidFill>
              </a:rPr>
              <a:t> с </a:t>
            </a:r>
            <a:r>
              <a:rPr lang="en-US" sz="1500" dirty="0">
                <a:solidFill>
                  <a:srgbClr val="FF0000"/>
                </a:solidFill>
              </a:rPr>
              <a:t>Twitter</a:t>
            </a:r>
            <a:r>
              <a:rPr lang="en-US" sz="1500" dirty="0">
                <a:solidFill>
                  <a:srgbClr val="0000FF"/>
                </a:solidFill>
              </a:rPr>
              <a:t> </a:t>
            </a:r>
            <a:r>
              <a:rPr lang="bg-BG" sz="1500" dirty="0">
                <a:solidFill>
                  <a:srgbClr val="0000FF"/>
                </a:solidFill>
              </a:rPr>
              <a:t>и </a:t>
            </a:r>
            <a:r>
              <a:rPr lang="en-US" sz="1500" dirty="0">
                <a:solidFill>
                  <a:srgbClr val="FF0000"/>
                </a:solidFill>
              </a:rPr>
              <a:t>Facebook</a:t>
            </a:r>
            <a:r>
              <a:rPr lang="en-US" sz="1500" dirty="0">
                <a:solidFill>
                  <a:srgbClr val="0000FF"/>
                </a:solidFill>
              </a:rPr>
              <a:t>; </a:t>
            </a:r>
            <a:r>
              <a:rPr lang="bg-BG" sz="1500" dirty="0">
                <a:solidFill>
                  <a:srgbClr val="FF0000"/>
                </a:solidFill>
              </a:rPr>
              <a:t>Социални медии</a:t>
            </a:r>
            <a:r>
              <a:rPr lang="bg-BG" sz="1500" dirty="0">
                <a:solidFill>
                  <a:srgbClr val="0000FF"/>
                </a:solidFill>
              </a:rPr>
              <a:t> и </a:t>
            </a:r>
            <a:r>
              <a:rPr lang="bg-BG" sz="1500" dirty="0">
                <a:solidFill>
                  <a:srgbClr val="FF0000"/>
                </a:solidFill>
              </a:rPr>
              <a:t>други </a:t>
            </a:r>
            <a:r>
              <a:rPr lang="en-US" sz="1500" dirty="0">
                <a:solidFill>
                  <a:srgbClr val="FF0000"/>
                </a:solidFill>
              </a:rPr>
              <a:t>Content-</a:t>
            </a:r>
            <a:r>
              <a:rPr lang="bg-BG" sz="1500" dirty="0">
                <a:solidFill>
                  <a:srgbClr val="FF0000"/>
                </a:solidFill>
              </a:rPr>
              <a:t>Системи</a:t>
            </a:r>
            <a:r>
              <a:rPr lang="bg-BG" sz="1500" dirty="0">
                <a:solidFill>
                  <a:srgbClr val="0000FF"/>
                </a:solidFill>
              </a:rPr>
              <a:t>; </a:t>
            </a:r>
            <a:r>
              <a:rPr lang="en-US" sz="1500" dirty="0">
                <a:solidFill>
                  <a:srgbClr val="FF0000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Google Analytics</a:t>
            </a:r>
            <a:r>
              <a:rPr lang="bg-BG" sz="1500" dirty="0">
                <a:solidFill>
                  <a:srgbClr val="0000FF"/>
                </a:solidFill>
              </a:rPr>
              <a:t> и др. </a:t>
            </a:r>
            <a:r>
              <a:rPr lang="en-US" sz="1500" dirty="0">
                <a:solidFill>
                  <a:srgbClr val="0000FF"/>
                </a:solidFill>
              </a:rPr>
              <a:t>(Content Aggregation)</a:t>
            </a:r>
            <a:endParaRPr lang="bg-BG" sz="1500" dirty="0">
              <a:solidFill>
                <a:srgbClr val="0000FF"/>
              </a:solidFill>
            </a:endParaRPr>
          </a:p>
          <a:p>
            <a:r>
              <a:rPr lang="bg-BG" sz="1500" dirty="0">
                <a:solidFill>
                  <a:srgbClr val="0000FF"/>
                </a:solidFill>
              </a:rPr>
              <a:t>Допустима </a:t>
            </a:r>
            <a:r>
              <a:rPr lang="bg-BG" sz="1500" dirty="0">
                <a:solidFill>
                  <a:srgbClr val="FF0000"/>
                </a:solidFill>
              </a:rPr>
              <a:t>Интеграция</a:t>
            </a:r>
            <a:r>
              <a:rPr lang="bg-BG" sz="1500" dirty="0">
                <a:solidFill>
                  <a:srgbClr val="0000FF"/>
                </a:solidFill>
              </a:rPr>
              <a:t> с </a:t>
            </a:r>
            <a:r>
              <a:rPr lang="bg-BG" sz="1500" dirty="0">
                <a:solidFill>
                  <a:srgbClr val="FF0000"/>
                </a:solidFill>
              </a:rPr>
              <a:t>Други</a:t>
            </a:r>
            <a:r>
              <a:rPr lang="bg-BG" sz="1500" dirty="0">
                <a:solidFill>
                  <a:srgbClr val="0000FF"/>
                </a:solidFill>
              </a:rPr>
              <a:t> </a:t>
            </a:r>
            <a:r>
              <a:rPr lang="en-US" sz="1500" dirty="0">
                <a:solidFill>
                  <a:srgbClr val="0000FF"/>
                </a:solidFill>
              </a:rPr>
              <a:t>Content Management </a:t>
            </a:r>
            <a:r>
              <a:rPr lang="bg-BG" sz="1500" dirty="0">
                <a:solidFill>
                  <a:srgbClr val="0000FF"/>
                </a:solidFill>
              </a:rPr>
              <a:t>Системи, </a:t>
            </a:r>
            <a:r>
              <a:rPr lang="bg-BG" sz="1500" b="1" dirty="0">
                <a:solidFill>
                  <a:srgbClr val="0000FF"/>
                </a:solidFill>
              </a:rPr>
              <a:t>дори</a:t>
            </a:r>
            <a:r>
              <a:rPr lang="bg-BG" sz="1500" dirty="0">
                <a:solidFill>
                  <a:srgbClr val="0000FF"/>
                </a:solidFill>
              </a:rPr>
              <a:t> при частично </a:t>
            </a:r>
            <a:r>
              <a:rPr lang="bg-BG" sz="1500" dirty="0">
                <a:solidFill>
                  <a:srgbClr val="FF0000"/>
                </a:solidFill>
              </a:rPr>
              <a:t>Припокриване</a:t>
            </a:r>
            <a:r>
              <a:rPr lang="bg-BG" sz="1500" dirty="0">
                <a:solidFill>
                  <a:srgbClr val="0000FF"/>
                </a:solidFill>
              </a:rPr>
              <a:t> на Функциите.</a:t>
            </a:r>
          </a:p>
          <a:p>
            <a:r>
              <a:rPr lang="bg-BG" sz="1500" dirty="0">
                <a:solidFill>
                  <a:srgbClr val="FF0000"/>
                </a:solidFill>
              </a:rPr>
              <a:t>Гъвкав</a:t>
            </a:r>
            <a:r>
              <a:rPr lang="en-US" sz="1500" dirty="0">
                <a:solidFill>
                  <a:srgbClr val="0000FF"/>
                </a:solidFill>
              </a:rPr>
              <a:t> Model-View-Controller, </a:t>
            </a:r>
            <a:r>
              <a:rPr lang="bg-BG" sz="1500" dirty="0">
                <a:solidFill>
                  <a:srgbClr val="FF0000"/>
                </a:solidFill>
              </a:rPr>
              <a:t>НЕЗАВИСИМ</a:t>
            </a:r>
            <a:r>
              <a:rPr lang="bg-BG" sz="1500" dirty="0">
                <a:solidFill>
                  <a:srgbClr val="0000FF"/>
                </a:solidFill>
              </a:rPr>
              <a:t> от </a:t>
            </a:r>
            <a:r>
              <a:rPr lang="bg-BG" sz="1500" dirty="0" err="1">
                <a:solidFill>
                  <a:srgbClr val="0000FF"/>
                </a:solidFill>
              </a:rPr>
              <a:t>Персистентната</a:t>
            </a:r>
            <a:r>
              <a:rPr lang="bg-BG" sz="1500" dirty="0">
                <a:solidFill>
                  <a:srgbClr val="0000FF"/>
                </a:solidFill>
              </a:rPr>
              <a:t> логика на </a:t>
            </a:r>
            <a:r>
              <a:rPr lang="en-US" sz="1500" dirty="0">
                <a:solidFill>
                  <a:srgbClr val="0000FF"/>
                </a:solidFill>
              </a:rPr>
              <a:t>MySQL </a:t>
            </a:r>
            <a:r>
              <a:rPr lang="bg-BG" sz="1500" dirty="0">
                <a:solidFill>
                  <a:srgbClr val="0000FF"/>
                </a:solidFill>
              </a:rPr>
              <a:t>Данновия модел</a:t>
            </a:r>
          </a:p>
          <a:p>
            <a:r>
              <a:rPr lang="en-US" sz="1500" dirty="0">
                <a:solidFill>
                  <a:srgbClr val="FF0000"/>
                </a:solidFill>
              </a:rPr>
              <a:t>Database Schema</a:t>
            </a:r>
            <a:r>
              <a:rPr lang="en-US" sz="1500" dirty="0">
                <a:solidFill>
                  <a:srgbClr val="0000FF"/>
                </a:solidFill>
              </a:rPr>
              <a:t> </a:t>
            </a:r>
            <a:r>
              <a:rPr lang="bg-BG" sz="1500" dirty="0">
                <a:solidFill>
                  <a:srgbClr val="0000FF"/>
                </a:solidFill>
              </a:rPr>
              <a:t>при </a:t>
            </a:r>
            <a:r>
              <a:rPr lang="en-US" sz="1500" dirty="0">
                <a:solidFill>
                  <a:srgbClr val="0000FF"/>
                </a:solidFill>
              </a:rPr>
              <a:t>WordPress</a:t>
            </a:r>
            <a:r>
              <a:rPr lang="bg-BG" sz="1500" dirty="0"/>
              <a:t> (Глава 6)</a:t>
            </a:r>
          </a:p>
          <a:p>
            <a:endParaRPr lang="en-US" sz="1600" dirty="0">
              <a:solidFill>
                <a:srgbClr val="FF0000"/>
              </a:solidFill>
            </a:endParaRPr>
          </a:p>
        </p:txBody>
      </p:sp>
      <p:pic>
        <p:nvPicPr>
          <p:cNvPr id="15" name="Content Placeholder 5">
            <a:extLst>
              <a:ext uri="{FF2B5EF4-FFF2-40B4-BE49-F238E27FC236}">
                <a16:creationId xmlns:a16="http://schemas.microsoft.com/office/drawing/2014/main" id="{85E70842-89A4-4814-AE84-69736F5A575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02126"/>
            <a:ext cx="9169879" cy="755874"/>
          </a:xfrm>
          <a:prstGeom prst="rect">
            <a:avLst/>
          </a:prstGeom>
        </p:spPr>
      </p:pic>
      <p:sp>
        <p:nvSpPr>
          <p:cNvPr id="23" name="Slide Number Placeholder 4">
            <a:extLst>
              <a:ext uri="{FF2B5EF4-FFF2-40B4-BE49-F238E27FC236}">
                <a16:creationId xmlns:a16="http://schemas.microsoft.com/office/drawing/2014/main" id="{BB1A5F81-9FBA-47E2-A16F-BFF541B8DC0B}"/>
              </a:ext>
            </a:extLst>
          </p:cNvPr>
          <p:cNvSpPr txBox="1">
            <a:spLocks/>
          </p:cNvSpPr>
          <p:nvPr/>
        </p:nvSpPr>
        <p:spPr>
          <a:xfrm>
            <a:off x="68580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dirty="0"/>
              <a:t>Стр. </a:t>
            </a:r>
            <a:fld id="{71734E5D-357F-4193-8BCE-89C0C4C454A4}" type="slidenum">
              <a:rPr lang="en-US" smtClean="0"/>
              <a:pPr/>
              <a:t>3</a:t>
            </a:fld>
            <a:r>
              <a:rPr lang="bg-BG" dirty="0"/>
              <a:t> от 33</a:t>
            </a:r>
            <a:endParaRPr lang="en-US" dirty="0"/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AA524719-9FB6-4012-A373-DAE3D422D610}"/>
              </a:ext>
            </a:extLst>
          </p:cNvPr>
          <p:cNvSpPr txBox="1">
            <a:spLocks/>
          </p:cNvSpPr>
          <p:nvPr/>
        </p:nvSpPr>
        <p:spPr>
          <a:xfrm>
            <a:off x="1524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bg-BG" dirty="0"/>
              <a:t>Дата: </a:t>
            </a:r>
            <a:fld id="{4836C8E4-75DA-4013-BBDC-FCE0CEAEFCAB}" type="datetime1">
              <a:rPr lang="bg-BG" smtClean="0"/>
              <a:pPr>
                <a:spcAft>
                  <a:spcPts val="600"/>
                </a:spcAft>
              </a:pPr>
              <a:t>11.7.2019 г.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42813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hlinkClick r:id="rId2"/>
            <a:extLst>
              <a:ext uri="{FF2B5EF4-FFF2-40B4-BE49-F238E27FC236}">
                <a16:creationId xmlns:a16="http://schemas.microsoft.com/office/drawing/2014/main" id="{4C476713-C8CC-4E85-8005-C1CE710955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228600"/>
            <a:ext cx="4565428" cy="1909382"/>
          </a:xfrm>
          <a:prstGeom prst="rect">
            <a:avLst/>
          </a:prstGeom>
        </p:spPr>
      </p:pic>
      <p:pic>
        <p:nvPicPr>
          <p:cNvPr id="42" name="Picture 41">
            <a:hlinkClick r:id="rId4"/>
            <a:extLst>
              <a:ext uri="{FF2B5EF4-FFF2-40B4-BE49-F238E27FC236}">
                <a16:creationId xmlns:a16="http://schemas.microsoft.com/office/drawing/2014/main" id="{F19700C5-57E1-46BB-B395-BD7FEEC870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6047" y="1524000"/>
            <a:ext cx="6710553" cy="4994910"/>
          </a:xfrm>
          <a:prstGeom prst="rect">
            <a:avLst/>
          </a:prstGeom>
        </p:spPr>
      </p:pic>
      <p:pic>
        <p:nvPicPr>
          <p:cNvPr id="16" name="Picture 15">
            <a:hlinkClick r:id="rId6"/>
            <a:extLst>
              <a:ext uri="{FF2B5EF4-FFF2-40B4-BE49-F238E27FC236}">
                <a16:creationId xmlns:a16="http://schemas.microsoft.com/office/drawing/2014/main" id="{F06F3F8D-6187-4960-B719-5FF53E3AA2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22000" y="2577370"/>
            <a:ext cx="3888200" cy="2756630"/>
          </a:xfrm>
          <a:prstGeom prst="rect">
            <a:avLst/>
          </a:prstGeom>
        </p:spPr>
      </p:pic>
      <p:pic>
        <p:nvPicPr>
          <p:cNvPr id="2" name="Picture 1">
            <a:hlinkClick r:id="rId8"/>
            <a:extLst>
              <a:ext uri="{FF2B5EF4-FFF2-40B4-BE49-F238E27FC236}">
                <a16:creationId xmlns:a16="http://schemas.microsoft.com/office/drawing/2014/main" id="{C26EB7FA-7C5D-46F1-9A37-08E800BC38C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14937" y="0"/>
            <a:ext cx="3929063" cy="2214563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FB53FF-68AB-4790-A1A2-A4AC14114A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802295"/>
            <a:ext cx="4114800" cy="1177545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marL="177800" indent="-177800"/>
            <a:r>
              <a:rPr lang="bg-BG" sz="1200" dirty="0">
                <a:solidFill>
                  <a:srgbClr val="0000FF"/>
                </a:solidFill>
              </a:rPr>
              <a:t>ЗЛОНАМЕРЕНИ посегателства, В УЩЪРБ на:</a:t>
            </a:r>
            <a:endParaRPr lang="en-US" sz="1000" dirty="0">
              <a:solidFill>
                <a:srgbClr val="0000FF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2AA37F-4EF1-4214-9388-4E430FCC6017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12881"/>
            <a:ext cx="8589034" cy="469260"/>
          </a:xfrm>
          <a:prstGeom prst="rect">
            <a:avLst/>
          </a:prstGeom>
        </p:spPr>
      </p:pic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33DCC8DA-6B49-4E5B-B0B0-119A2DA07E94}"/>
              </a:ext>
            </a:extLst>
          </p:cNvPr>
          <p:cNvSpPr txBox="1">
            <a:spLocks/>
          </p:cNvSpPr>
          <p:nvPr/>
        </p:nvSpPr>
        <p:spPr>
          <a:xfrm>
            <a:off x="1524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/>
              <a:t>Дата: </a:t>
            </a:r>
            <a:fld id="{4836C8E4-75DA-4013-BBDC-FCE0CEAEFCAB}" type="datetime1">
              <a:rPr lang="bg-BG" smtClean="0"/>
              <a:pPr/>
              <a:t>11.7.2019 г.</a:t>
            </a:fld>
            <a:endParaRPr lang="en-US" dirty="0"/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FB491EEB-4413-42A8-9D38-23088BBEBA6B}"/>
              </a:ext>
            </a:extLst>
          </p:cNvPr>
          <p:cNvSpPr txBox="1">
            <a:spLocks/>
          </p:cNvSpPr>
          <p:nvPr/>
        </p:nvSpPr>
        <p:spPr>
          <a:xfrm>
            <a:off x="68580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/>
              <a:t>Стр. </a:t>
            </a:r>
            <a:fld id="{71734E5D-357F-4193-8BCE-89C0C4C454A4}" type="slidenum">
              <a:rPr lang="en-US" smtClean="0"/>
              <a:pPr/>
              <a:t>30</a:t>
            </a:fld>
            <a:r>
              <a:rPr lang="bg-BG"/>
              <a:t> от </a:t>
            </a:r>
            <a:r>
              <a:rPr lang="en-US"/>
              <a:t>1</a:t>
            </a:r>
            <a:r>
              <a:rPr lang="bg-BG"/>
              <a:t>5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F6EFD82-AB73-478B-B023-7D5628EF7A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3581400" cy="407503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>
            <a:normAutofit fontScale="90000"/>
          </a:bodyPr>
          <a:lstStyle/>
          <a:p>
            <a:r>
              <a:rPr lang="bg-BG" sz="2300" dirty="0">
                <a:solidFill>
                  <a:srgbClr val="0000FF"/>
                </a:solidFill>
              </a:rPr>
              <a:t>Информационна </a:t>
            </a:r>
            <a:r>
              <a:rPr lang="bg-BG" sz="2300" dirty="0">
                <a:solidFill>
                  <a:srgbClr val="FF3300"/>
                </a:solidFill>
              </a:rPr>
              <a:t>Безопасност</a:t>
            </a:r>
            <a:endParaRPr lang="en-US" sz="2300" dirty="0">
              <a:solidFill>
                <a:srgbClr val="FF3300"/>
              </a:solidFill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FB7B1BE2-5AA2-48FB-AC15-6D7F8A9599C7}"/>
              </a:ext>
            </a:extLst>
          </p:cNvPr>
          <p:cNvSpPr txBox="1">
            <a:spLocks/>
          </p:cNvSpPr>
          <p:nvPr/>
        </p:nvSpPr>
        <p:spPr>
          <a:xfrm>
            <a:off x="304800" y="1447800"/>
            <a:ext cx="2362200" cy="517528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bg-BG" sz="1400" b="1" u="sng" dirty="0">
                <a:solidFill>
                  <a:srgbClr val="FF0000"/>
                </a:solidFill>
              </a:rPr>
              <a:t>Предпоставящи Фактори</a:t>
            </a:r>
            <a:r>
              <a:rPr lang="bg-BG" sz="1400" u="sng" dirty="0">
                <a:solidFill>
                  <a:srgbClr val="FF0000"/>
                </a:solidFill>
              </a:rPr>
              <a:t>:</a:t>
            </a:r>
            <a:endParaRPr lang="en-US" sz="1400" u="sng" dirty="0">
              <a:solidFill>
                <a:srgbClr val="FF0000"/>
              </a:solidFill>
            </a:endParaRPr>
          </a:p>
        </p:txBody>
      </p:sp>
      <p:pic>
        <p:nvPicPr>
          <p:cNvPr id="14" name="Picture 13">
            <a:hlinkClick r:id="rId11"/>
            <a:extLst>
              <a:ext uri="{FF2B5EF4-FFF2-40B4-BE49-F238E27FC236}">
                <a16:creationId xmlns:a16="http://schemas.microsoft.com/office/drawing/2014/main" id="{6021B9A3-FFC7-4F27-8544-410BBF2CE1C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852511" y="3258979"/>
            <a:ext cx="3910489" cy="2837021"/>
          </a:xfrm>
          <a:prstGeom prst="rect">
            <a:avLst/>
          </a:prstGeom>
        </p:spPr>
      </p:pic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0EC7CF94-60AF-4D12-95CF-587EF62FFC01}"/>
              </a:ext>
            </a:extLst>
          </p:cNvPr>
          <p:cNvSpPr txBox="1">
            <a:spLocks/>
          </p:cNvSpPr>
          <p:nvPr/>
        </p:nvSpPr>
        <p:spPr>
          <a:xfrm>
            <a:off x="457200" y="3661259"/>
            <a:ext cx="2971800" cy="334964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7800" indent="-177800">
              <a:buFont typeface="Wingdings" panose="05000000000000000000" pitchFamily="2" charset="2"/>
              <a:buChar char="Ø"/>
            </a:pPr>
            <a:r>
              <a:rPr lang="bg-BG" sz="1200" dirty="0">
                <a:solidFill>
                  <a:srgbClr val="0000FF"/>
                </a:solidFill>
              </a:rPr>
              <a:t>следят и ДОКЛАДВАТ за Сайтове с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FC5BA94E-E075-4A06-B580-7A2AF7F9DB92}"/>
              </a:ext>
            </a:extLst>
          </p:cNvPr>
          <p:cNvSpPr txBox="1">
            <a:spLocks/>
          </p:cNvSpPr>
          <p:nvPr/>
        </p:nvSpPr>
        <p:spPr>
          <a:xfrm>
            <a:off x="609600" y="3889858"/>
            <a:ext cx="4114800" cy="834542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7800" indent="-177800">
              <a:buFont typeface="Wingdings" panose="05000000000000000000" pitchFamily="2" charset="2"/>
              <a:buChar char="ü"/>
            </a:pPr>
            <a:r>
              <a:rPr lang="bg-BG" sz="1200" dirty="0">
                <a:solidFill>
                  <a:srgbClr val="0000FF"/>
                </a:solidFill>
              </a:rPr>
              <a:t>Вируси,</a:t>
            </a:r>
          </a:p>
          <a:p>
            <a:pPr marL="177800" indent="-177800">
              <a:buFont typeface="Wingdings" panose="05000000000000000000" pitchFamily="2" charset="2"/>
              <a:buChar char="ü"/>
            </a:pPr>
            <a:r>
              <a:rPr lang="en-US" sz="1200" dirty="0">
                <a:solidFill>
                  <a:srgbClr val="0000FF"/>
                </a:solidFill>
              </a:rPr>
              <a:t>Malware </a:t>
            </a:r>
            <a:r>
              <a:rPr lang="en-US" sz="1000" dirty="0">
                <a:solidFill>
                  <a:srgbClr val="0000FF"/>
                </a:solidFill>
              </a:rPr>
              <a:t>(</a:t>
            </a:r>
            <a:r>
              <a:rPr lang="bg-BG" sz="1000" dirty="0">
                <a:solidFill>
                  <a:srgbClr val="0000FF"/>
                </a:solidFill>
              </a:rPr>
              <a:t>Зловреден софтуер</a:t>
            </a:r>
            <a:r>
              <a:rPr lang="en-US" sz="1000" dirty="0">
                <a:solidFill>
                  <a:srgbClr val="0000FF"/>
                </a:solidFill>
              </a:rPr>
              <a:t>)</a:t>
            </a:r>
            <a:r>
              <a:rPr lang="bg-BG" sz="1000" dirty="0">
                <a:solidFill>
                  <a:srgbClr val="0000FF"/>
                </a:solidFill>
              </a:rPr>
              <a:t>,</a:t>
            </a:r>
          </a:p>
          <a:p>
            <a:pPr marL="177800" indent="-177800">
              <a:buFont typeface="Wingdings" panose="05000000000000000000" pitchFamily="2" charset="2"/>
              <a:buChar char="ü"/>
            </a:pPr>
            <a:r>
              <a:rPr lang="en-US" sz="1200" dirty="0">
                <a:solidFill>
                  <a:srgbClr val="0000FF"/>
                </a:solidFill>
              </a:rPr>
              <a:t>Phishing </a:t>
            </a:r>
            <a:r>
              <a:rPr lang="en-US" sz="1000" dirty="0">
                <a:solidFill>
                  <a:srgbClr val="0000FF"/>
                </a:solidFill>
              </a:rPr>
              <a:t>(</a:t>
            </a:r>
            <a:r>
              <a:rPr lang="bg-BG" sz="1000" dirty="0">
                <a:solidFill>
                  <a:srgbClr val="0000FF"/>
                </a:solidFill>
              </a:rPr>
              <a:t>Посегателства над Лични данни</a:t>
            </a:r>
            <a:r>
              <a:rPr lang="en-US" sz="1000" dirty="0">
                <a:solidFill>
                  <a:srgbClr val="0000FF"/>
                </a:solidFill>
              </a:rPr>
              <a:t>)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4A60247A-790F-471A-B820-D19A07A01C71}"/>
              </a:ext>
            </a:extLst>
          </p:cNvPr>
          <p:cNvSpPr txBox="1">
            <a:spLocks/>
          </p:cNvSpPr>
          <p:nvPr/>
        </p:nvSpPr>
        <p:spPr>
          <a:xfrm>
            <a:off x="4267200" y="1981200"/>
            <a:ext cx="4395311" cy="1626898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7800" indent="-177800">
              <a:buFont typeface="Wingdings" panose="05000000000000000000" pitchFamily="2" charset="2"/>
              <a:buChar char="Ø"/>
            </a:pPr>
            <a:r>
              <a:rPr lang="bg-BG" sz="1200" dirty="0">
                <a:solidFill>
                  <a:srgbClr val="0000FF"/>
                </a:solidFill>
              </a:rPr>
              <a:t>Услугата</a:t>
            </a:r>
            <a:r>
              <a:rPr lang="en-US" sz="1200" dirty="0">
                <a:solidFill>
                  <a:srgbClr val="0000FF"/>
                </a:solidFill>
              </a:rPr>
              <a:t> </a:t>
            </a:r>
            <a:r>
              <a:rPr lang="bg-BG" sz="1200" dirty="0">
                <a:solidFill>
                  <a:srgbClr val="0000FF"/>
                </a:solidFill>
              </a:rPr>
              <a:t>                </a:t>
            </a:r>
            <a:r>
              <a:rPr lang="en-US" sz="1200" b="1" dirty="0"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Safe Browsing</a:t>
            </a:r>
            <a:r>
              <a:rPr lang="bg-BG" sz="1200" dirty="0"/>
              <a:t>:</a:t>
            </a:r>
            <a:endParaRPr lang="bg-BG" sz="1200" dirty="0">
              <a:solidFill>
                <a:srgbClr val="0000FF"/>
              </a:solidFill>
            </a:endParaRP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016ABF92-5110-48B0-96BB-3364C0AFCA7F}"/>
              </a:ext>
            </a:extLst>
          </p:cNvPr>
          <p:cNvSpPr txBox="1">
            <a:spLocks/>
          </p:cNvSpPr>
          <p:nvPr/>
        </p:nvSpPr>
        <p:spPr>
          <a:xfrm>
            <a:off x="304800" y="2518258"/>
            <a:ext cx="4114800" cy="314573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7800" indent="-177800"/>
            <a:r>
              <a:rPr lang="bg-BG" sz="1200" dirty="0">
                <a:solidFill>
                  <a:srgbClr val="0000FF"/>
                </a:solidFill>
              </a:rPr>
              <a:t>Достъп на Хакери до:</a:t>
            </a:r>
            <a:endParaRPr lang="en-US" sz="1000" dirty="0">
              <a:solidFill>
                <a:srgbClr val="0000FF"/>
              </a:solidFill>
            </a:endParaRP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CA7BAFF2-2BA2-4497-9D8E-421D20780651}"/>
              </a:ext>
            </a:extLst>
          </p:cNvPr>
          <p:cNvSpPr txBox="1">
            <a:spLocks/>
          </p:cNvSpPr>
          <p:nvPr/>
        </p:nvSpPr>
        <p:spPr>
          <a:xfrm>
            <a:off x="457200" y="2061059"/>
            <a:ext cx="2971800" cy="529742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7800" indent="-177800">
              <a:buFont typeface="Wingdings" panose="05000000000000000000" pitchFamily="2" charset="2"/>
              <a:buChar char="Ø"/>
            </a:pPr>
            <a:r>
              <a:rPr lang="bg-BG" sz="1200" dirty="0">
                <a:solidFill>
                  <a:srgbClr val="0000FF"/>
                </a:solidFill>
              </a:rPr>
              <a:t>Постъпленията от Стопанска дейност</a:t>
            </a:r>
          </a:p>
          <a:p>
            <a:pPr marL="177800" indent="-177800">
              <a:buFont typeface="Wingdings" panose="05000000000000000000" pitchFamily="2" charset="2"/>
              <a:buChar char="Ø"/>
            </a:pPr>
            <a:r>
              <a:rPr lang="bg-BG" sz="1200" dirty="0">
                <a:solidFill>
                  <a:srgbClr val="0000FF"/>
                </a:solidFill>
              </a:rPr>
              <a:t>Репутацията</a:t>
            </a:r>
            <a:endParaRPr lang="en-US" sz="1000" dirty="0">
              <a:solidFill>
                <a:srgbClr val="0000FF"/>
              </a:solidFill>
            </a:endParaRP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958E9112-EE5F-41FF-91F0-396E87E646D3}"/>
              </a:ext>
            </a:extLst>
          </p:cNvPr>
          <p:cNvSpPr txBox="1">
            <a:spLocks/>
          </p:cNvSpPr>
          <p:nvPr/>
        </p:nvSpPr>
        <p:spPr>
          <a:xfrm>
            <a:off x="304800" y="3204058"/>
            <a:ext cx="1981200" cy="533400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7800" indent="-177800"/>
            <a:r>
              <a:rPr lang="bg-BG" sz="1200" dirty="0">
                <a:solidFill>
                  <a:srgbClr val="0000FF"/>
                </a:solidFill>
              </a:rPr>
              <a:t>ЗЛОВРЕДЕН Софтуер</a:t>
            </a:r>
          </a:p>
          <a:p>
            <a:pPr marL="177800" indent="-177800"/>
            <a:r>
              <a:rPr lang="en-US" sz="1200" dirty="0">
                <a:solidFill>
                  <a:srgbClr val="0000FF"/>
                </a:solidFill>
              </a:rPr>
              <a:t>Google</a:t>
            </a:r>
            <a:endParaRPr lang="en-US" sz="1000" dirty="0">
              <a:solidFill>
                <a:srgbClr val="0000FF"/>
              </a:solidFill>
            </a:endParaRP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B586BEFF-469E-417A-80FC-A0773ACFC045}"/>
              </a:ext>
            </a:extLst>
          </p:cNvPr>
          <p:cNvSpPr txBox="1">
            <a:spLocks/>
          </p:cNvSpPr>
          <p:nvPr/>
        </p:nvSpPr>
        <p:spPr>
          <a:xfrm>
            <a:off x="457200" y="2746858"/>
            <a:ext cx="2971800" cy="529742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7800" indent="-177800">
              <a:buFont typeface="Wingdings" panose="05000000000000000000" pitchFamily="2" charset="2"/>
              <a:buChar char="Ø"/>
            </a:pPr>
            <a:r>
              <a:rPr lang="bg-BG" sz="1200" dirty="0">
                <a:solidFill>
                  <a:srgbClr val="0000FF"/>
                </a:solidFill>
              </a:rPr>
              <a:t>ЦЕННА Информация</a:t>
            </a:r>
          </a:p>
          <a:p>
            <a:pPr marL="177800" indent="-177800">
              <a:buFont typeface="Wingdings" panose="05000000000000000000" pitchFamily="2" charset="2"/>
              <a:buChar char="Ø"/>
            </a:pPr>
            <a:r>
              <a:rPr lang="bg-BG" sz="1200" dirty="0">
                <a:solidFill>
                  <a:srgbClr val="0000FF"/>
                </a:solidFill>
              </a:rPr>
              <a:t>Пароли</a:t>
            </a:r>
            <a:endParaRPr lang="en-US" sz="1000" dirty="0">
              <a:solidFill>
                <a:srgbClr val="0000FF"/>
              </a:solidFill>
            </a:endParaRPr>
          </a:p>
        </p:txBody>
      </p:sp>
      <p:pic>
        <p:nvPicPr>
          <p:cNvPr id="24" name="Picture 23">
            <a:hlinkClick r:id="rId13"/>
            <a:extLst>
              <a:ext uri="{FF2B5EF4-FFF2-40B4-BE49-F238E27FC236}">
                <a16:creationId xmlns:a16="http://schemas.microsoft.com/office/drawing/2014/main" id="{9FBBA801-7272-41DE-8DBF-5E877CADFCB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304854" y="2045494"/>
            <a:ext cx="486346" cy="164306"/>
          </a:xfrm>
          <a:prstGeom prst="rect">
            <a:avLst/>
          </a:prstGeom>
        </p:spPr>
      </p:pic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2CCE8C0D-C8D3-4DFB-AB12-4D50AF58BF4A}"/>
              </a:ext>
            </a:extLst>
          </p:cNvPr>
          <p:cNvSpPr txBox="1">
            <a:spLocks/>
          </p:cNvSpPr>
          <p:nvPr/>
        </p:nvSpPr>
        <p:spPr>
          <a:xfrm>
            <a:off x="4114800" y="1447800"/>
            <a:ext cx="2362200" cy="517528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bg-BG" sz="1400" b="1" u="sng" dirty="0">
                <a:solidFill>
                  <a:srgbClr val="FF0000"/>
                </a:solidFill>
              </a:rPr>
              <a:t>Какво произтича</a:t>
            </a:r>
            <a:r>
              <a:rPr lang="bg-BG" sz="1400" u="sng" dirty="0">
                <a:solidFill>
                  <a:srgbClr val="FF0000"/>
                </a:solidFill>
              </a:rPr>
              <a:t>:</a:t>
            </a:r>
            <a:endParaRPr lang="en-US" sz="1400" u="sng" dirty="0">
              <a:solidFill>
                <a:srgbClr val="FF0000"/>
              </a:solidFill>
            </a:endParaRPr>
          </a:p>
        </p:txBody>
      </p:sp>
      <p:pic>
        <p:nvPicPr>
          <p:cNvPr id="29" name="Picture 28">
            <a:hlinkClick r:id="rId11"/>
            <a:extLst>
              <a:ext uri="{FF2B5EF4-FFF2-40B4-BE49-F238E27FC236}">
                <a16:creationId xmlns:a16="http://schemas.microsoft.com/office/drawing/2014/main" id="{DFBC375E-A42D-4A78-BA60-14CD9433FF1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705600" y="3429000"/>
            <a:ext cx="2159413" cy="1178719"/>
          </a:xfrm>
          <a:prstGeom prst="rect">
            <a:avLst/>
          </a:prstGeom>
        </p:spPr>
      </p:pic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10597541-A288-4A2C-A31E-60D46C374972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96000"/>
            <a:ext cx="9169879" cy="762000"/>
          </a:xfrm>
          <a:prstGeom prst="rect">
            <a:avLst/>
          </a:prstGeom>
        </p:spPr>
      </p:pic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BA0A4D1C-4BED-4C5E-A751-328D2211EFBF}"/>
              </a:ext>
            </a:extLst>
          </p:cNvPr>
          <p:cNvSpPr txBox="1">
            <a:spLocks/>
          </p:cNvSpPr>
          <p:nvPr/>
        </p:nvSpPr>
        <p:spPr>
          <a:xfrm>
            <a:off x="4419600" y="2209798"/>
            <a:ext cx="4242912" cy="2527337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7800" indent="-177800">
              <a:buFont typeface="Wingdings" panose="05000000000000000000" pitchFamily="2" charset="2"/>
              <a:buChar char="ü"/>
            </a:pPr>
            <a:r>
              <a:rPr lang="bg-BG" sz="1200" dirty="0">
                <a:solidFill>
                  <a:srgbClr val="0000FF"/>
                </a:solidFill>
              </a:rPr>
              <a:t>ПРЕДУПРЕЖДЕНИЕ в </a:t>
            </a:r>
            <a:r>
              <a:rPr lang="en-US" sz="1200" dirty="0">
                <a:solidFill>
                  <a:srgbClr val="0000FF"/>
                </a:solidFill>
              </a:rPr>
              <a:t>Search Results</a:t>
            </a:r>
            <a:r>
              <a:rPr lang="bg-BG" sz="1200" dirty="0">
                <a:solidFill>
                  <a:srgbClr val="0000FF"/>
                </a:solidFill>
              </a:rPr>
              <a:t>; на Посетителите със </a:t>
            </a:r>
            <a:r>
              <a:rPr lang="en-US" sz="1200" dirty="0">
                <a:solidFill>
                  <a:srgbClr val="0000FF"/>
                </a:solidFill>
              </a:rPr>
              <a:t>Safe-Enabled Browser</a:t>
            </a:r>
            <a:r>
              <a:rPr lang="bg-BG" sz="1200" dirty="0">
                <a:solidFill>
                  <a:srgbClr val="0000FF"/>
                </a:solidFill>
              </a:rPr>
              <a:t> или Приложение, се Извежда </a:t>
            </a:r>
            <a:r>
              <a:rPr lang="en-US" sz="1200" dirty="0">
                <a:solidFill>
                  <a:srgbClr val="0000FF"/>
                </a:solidFill>
              </a:rPr>
              <a:t>Warning Page </a:t>
            </a:r>
            <a:r>
              <a:rPr lang="bg-BG" sz="1200" dirty="0">
                <a:solidFill>
                  <a:srgbClr val="0000FF"/>
                </a:solidFill>
              </a:rPr>
              <a:t>за Опасен/-ни (</a:t>
            </a:r>
            <a:r>
              <a:rPr lang="en-US" sz="1200" dirty="0">
                <a:solidFill>
                  <a:srgbClr val="0000FF"/>
                </a:solidFill>
              </a:rPr>
              <a:t>Unsafe</a:t>
            </a:r>
            <a:r>
              <a:rPr lang="bg-BG" sz="1200" dirty="0">
                <a:solidFill>
                  <a:srgbClr val="0000FF"/>
                </a:solidFill>
              </a:rPr>
              <a:t>)</a:t>
            </a:r>
            <a:r>
              <a:rPr lang="en-US" sz="1200" dirty="0">
                <a:solidFill>
                  <a:srgbClr val="0000FF"/>
                </a:solidFill>
              </a:rPr>
              <a:t> </a:t>
            </a:r>
            <a:r>
              <a:rPr lang="bg-BG" sz="1200" dirty="0">
                <a:solidFill>
                  <a:srgbClr val="0000FF"/>
                </a:solidFill>
              </a:rPr>
              <a:t>Сай/-</a:t>
            </a:r>
            <a:r>
              <a:rPr lang="bg-BG" sz="1200" dirty="0" err="1">
                <a:solidFill>
                  <a:srgbClr val="0000FF"/>
                </a:solidFill>
              </a:rPr>
              <a:t>ове</a:t>
            </a:r>
            <a:endParaRPr lang="bg-BG" sz="1200" dirty="0">
              <a:solidFill>
                <a:srgbClr val="0000FF"/>
              </a:solidFill>
            </a:endParaRPr>
          </a:p>
          <a:p>
            <a:pPr marL="177800" indent="-177800">
              <a:buFont typeface="Wingdings" panose="05000000000000000000" pitchFamily="2" charset="2"/>
              <a:buChar char="ü"/>
            </a:pPr>
            <a:r>
              <a:rPr lang="bg-BG" sz="1200" dirty="0">
                <a:solidFill>
                  <a:srgbClr val="0000FF"/>
                </a:solidFill>
              </a:rPr>
              <a:t>УВЕДОМЯВА </a:t>
            </a:r>
            <a:r>
              <a:rPr lang="en-US" sz="1200" dirty="0">
                <a:solidFill>
                  <a:srgbClr val="0000FF"/>
                </a:solidFill>
              </a:rPr>
              <a:t>Web-</a:t>
            </a:r>
            <a:r>
              <a:rPr lang="bg-BG" sz="1200" dirty="0">
                <a:solidFill>
                  <a:srgbClr val="0000FF"/>
                </a:solidFill>
              </a:rPr>
              <a:t>Администраторите при евентуално Посегателство в Сайтовете им</a:t>
            </a:r>
          </a:p>
          <a:p>
            <a:pPr marL="177800" indent="-177800">
              <a:buFont typeface="Wingdings" panose="05000000000000000000" pitchFamily="2" charset="2"/>
              <a:buChar char="ü"/>
            </a:pPr>
            <a:r>
              <a:rPr lang="bg-BG" sz="1200" dirty="0">
                <a:solidFill>
                  <a:srgbClr val="0000FF"/>
                </a:solidFill>
              </a:rPr>
              <a:t>Предоставя ПОМОЩНА Информация за Разрешаване на Проблема</a:t>
            </a:r>
          </a:p>
          <a:p>
            <a:pPr marL="177800" indent="-177800">
              <a:buFont typeface="Wingdings" panose="05000000000000000000" pitchFamily="2" charset="2"/>
              <a:buChar char="ü"/>
            </a:pPr>
            <a:r>
              <a:rPr lang="bg-BG" sz="1200" dirty="0">
                <a:solidFill>
                  <a:srgbClr val="0000FF"/>
                </a:solidFill>
              </a:rPr>
              <a:t>При ДОБАВЯНЕ в Списък </a:t>
            </a:r>
            <a:r>
              <a:rPr lang="en-US" sz="1200" dirty="0">
                <a:solidFill>
                  <a:srgbClr val="0000FF"/>
                </a:solidFill>
              </a:rPr>
              <a:t>“Unsafe Sites”, </a:t>
            </a:r>
            <a:r>
              <a:rPr lang="bg-BG" sz="1200" dirty="0">
                <a:solidFill>
                  <a:srgbClr val="0000FF"/>
                </a:solidFill>
              </a:rPr>
              <a:t>Уведомява </a:t>
            </a:r>
            <a:r>
              <a:rPr lang="en-US" sz="1200" dirty="0">
                <a:solidFill>
                  <a:srgbClr val="0000FF"/>
                </a:solidFill>
              </a:rPr>
              <a:t>Web-</a:t>
            </a:r>
            <a:r>
              <a:rPr lang="bg-BG" sz="1200" dirty="0">
                <a:solidFill>
                  <a:srgbClr val="0000FF"/>
                </a:solidFill>
              </a:rPr>
              <a:t>Администраторите чрез </a:t>
            </a:r>
            <a:r>
              <a:rPr lang="en-US" sz="1200" dirty="0">
                <a:solidFill>
                  <a:srgbClr val="0000FF"/>
                </a:solidFill>
              </a:rPr>
              <a:t>Search Console</a:t>
            </a:r>
            <a:r>
              <a:rPr lang="bg-BG" sz="1200" dirty="0">
                <a:solidFill>
                  <a:srgbClr val="0000FF"/>
                </a:solidFill>
              </a:rPr>
              <a:t>-ата</a:t>
            </a:r>
          </a:p>
          <a:p>
            <a:pPr marL="177800" indent="-177800">
              <a:buFont typeface="Wingdings" panose="05000000000000000000" pitchFamily="2" charset="2"/>
              <a:buChar char="ü"/>
            </a:pPr>
            <a:r>
              <a:rPr lang="bg-BG" sz="1200" dirty="0">
                <a:solidFill>
                  <a:srgbClr val="0000FF"/>
                </a:solidFill>
              </a:rPr>
              <a:t>ПРЕДАГА Стъпки за ИЗЧИСТВАНЕ на Заразата и Разяснения за Инжектирания код</a:t>
            </a:r>
          </a:p>
          <a:p>
            <a:pPr marL="177800" indent="-177800">
              <a:buFont typeface="Wingdings" panose="05000000000000000000" pitchFamily="2" charset="2"/>
              <a:buChar char="ü"/>
            </a:pPr>
            <a:r>
              <a:rPr lang="bg-BG" sz="1200" dirty="0">
                <a:solidFill>
                  <a:srgbClr val="0000FF"/>
                </a:solidFill>
              </a:rPr>
              <a:t>СЛЕДИ СЕ Времето за реакция</a:t>
            </a:r>
          </a:p>
          <a:p>
            <a:pPr marL="177800" indent="-177800">
              <a:buFont typeface="Wingdings" panose="05000000000000000000" pitchFamily="2" charset="2"/>
              <a:buChar char="ü"/>
            </a:pPr>
            <a:r>
              <a:rPr lang="bg-BG" sz="1200" dirty="0">
                <a:solidFill>
                  <a:srgbClr val="0000FF"/>
                </a:solidFill>
              </a:rPr>
              <a:t>ДОРИ СЛЕД Изчистване, Сайтът може да остане УЯЗВИМ</a:t>
            </a:r>
            <a:endParaRPr lang="en-US" sz="1000" dirty="0">
              <a:solidFill>
                <a:srgbClr val="0000FF"/>
              </a:solidFill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EA6F543-ACAE-4CA1-8411-6AA8E73EE8EC}"/>
              </a:ext>
            </a:extLst>
          </p:cNvPr>
          <p:cNvCxnSpPr>
            <a:cxnSpLocks/>
          </p:cNvCxnSpPr>
          <p:nvPr/>
        </p:nvCxnSpPr>
        <p:spPr>
          <a:xfrm flipV="1">
            <a:off x="6705600" y="3810000"/>
            <a:ext cx="1600200" cy="50670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BFDFB452-69BA-48B8-8B91-8EFED62B8075}"/>
              </a:ext>
            </a:extLst>
          </p:cNvPr>
          <p:cNvSpPr txBox="1">
            <a:spLocks/>
          </p:cNvSpPr>
          <p:nvPr/>
        </p:nvSpPr>
        <p:spPr>
          <a:xfrm>
            <a:off x="4114800" y="1752600"/>
            <a:ext cx="2133600" cy="533400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7800" indent="-177800"/>
            <a:r>
              <a:rPr lang="en-US" sz="1200" dirty="0">
                <a:solidFill>
                  <a:srgbClr val="0000FF"/>
                </a:solidFill>
              </a:rPr>
              <a:t>Google</a:t>
            </a:r>
            <a:r>
              <a:rPr lang="bg-BG" sz="1200" dirty="0">
                <a:solidFill>
                  <a:srgbClr val="0000FF"/>
                </a:solidFill>
              </a:rPr>
              <a:t> (продължение)</a:t>
            </a:r>
            <a:endParaRPr lang="en-US" sz="1000" dirty="0">
              <a:solidFill>
                <a:srgbClr val="0000FF"/>
              </a:solidFill>
            </a:endParaRPr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109F8DAD-D6F0-4FCE-A054-3154A1AFE466}"/>
              </a:ext>
            </a:extLst>
          </p:cNvPr>
          <p:cNvSpPr txBox="1">
            <a:spLocks/>
          </p:cNvSpPr>
          <p:nvPr/>
        </p:nvSpPr>
        <p:spPr>
          <a:xfrm>
            <a:off x="1600200" y="1006472"/>
            <a:ext cx="2514600" cy="517528"/>
          </a:xfrm>
          <a:prstGeom prst="rect">
            <a:avLst/>
          </a:prstGeom>
          <a:effectLst/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b="1" dirty="0">
                <a:solidFill>
                  <a:schemeClr val="bg1">
                    <a:lumMod val="6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safebrowsing.google.com</a:t>
            </a:r>
            <a:endParaRPr 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151C8D20-8151-4952-862B-2B1FB7AE0AE6}"/>
              </a:ext>
            </a:extLst>
          </p:cNvPr>
          <p:cNvSpPr txBox="1">
            <a:spLocks/>
          </p:cNvSpPr>
          <p:nvPr/>
        </p:nvSpPr>
        <p:spPr>
          <a:xfrm>
            <a:off x="990600" y="4724400"/>
            <a:ext cx="2971800" cy="517528"/>
          </a:xfrm>
          <a:prstGeom prst="rect">
            <a:avLst/>
          </a:prstGeom>
          <a:effectLst/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b="1" dirty="0">
                <a:solidFill>
                  <a:schemeClr val="bg1">
                    <a:lumMod val="65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transparencyreport.google.com</a:t>
            </a:r>
            <a:r>
              <a:rPr lang="en-US" sz="1600" b="1" dirty="0">
                <a:solidFill>
                  <a:schemeClr val="bg1">
                    <a:lumMod val="65000"/>
                  </a:schemeClr>
                </a:solidFill>
              </a:rPr>
              <a:t>,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400" dirty="0">
                <a:solidFill>
                  <a:schemeClr val="tx1">
                    <a:lumMod val="95000"/>
                    <a:lumOff val="5000"/>
                  </a:schemeClr>
                </a:solidFill>
                <a:hlinkClick r:id="rId1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www.bmsys.eu</a:t>
            </a:r>
            <a:r>
              <a:rPr lang="en-US" sz="1600" b="1" dirty="0"/>
              <a:t>:</a:t>
            </a:r>
            <a:endParaRPr lang="en-US" sz="1600" dirty="0"/>
          </a:p>
        </p:txBody>
      </p:sp>
      <p:sp>
        <p:nvSpPr>
          <p:cNvPr id="40" name="Content Placeholder 2">
            <a:extLst>
              <a:ext uri="{FF2B5EF4-FFF2-40B4-BE49-F238E27FC236}">
                <a16:creationId xmlns:a16="http://schemas.microsoft.com/office/drawing/2014/main" id="{259709FD-98B1-4ADB-B4AB-D9F18373145A}"/>
              </a:ext>
            </a:extLst>
          </p:cNvPr>
          <p:cNvSpPr txBox="1">
            <a:spLocks/>
          </p:cNvSpPr>
          <p:nvPr/>
        </p:nvSpPr>
        <p:spPr>
          <a:xfrm>
            <a:off x="2438400" y="2530472"/>
            <a:ext cx="2514600" cy="517528"/>
          </a:xfrm>
          <a:prstGeom prst="rect">
            <a:avLst/>
          </a:prstGeom>
          <a:effectLst/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b="1" dirty="0">
                <a:solidFill>
                  <a:schemeClr val="bg1">
                    <a:lumMod val="65000"/>
                  </a:schemeClr>
                </a:solidFill>
              </a:rPr>
              <a:t>Safe Browsing: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b="1" u="sng" dirty="0">
                <a:solidFill>
                  <a:schemeClr val="bg1">
                    <a:lumMod val="65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WordPress site status</a:t>
            </a:r>
            <a:endParaRPr lang="en-US" sz="1600" u="sng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3" name="Content Placeholder 2">
            <a:extLst>
              <a:ext uri="{FF2B5EF4-FFF2-40B4-BE49-F238E27FC236}">
                <a16:creationId xmlns:a16="http://schemas.microsoft.com/office/drawing/2014/main" id="{8AAB7F73-469B-41CB-89F7-1FCB3A0BCB62}"/>
              </a:ext>
            </a:extLst>
          </p:cNvPr>
          <p:cNvSpPr txBox="1">
            <a:spLocks/>
          </p:cNvSpPr>
          <p:nvPr/>
        </p:nvSpPr>
        <p:spPr>
          <a:xfrm>
            <a:off x="6096000" y="5654672"/>
            <a:ext cx="2514600" cy="517528"/>
          </a:xfrm>
          <a:prstGeom prst="rect">
            <a:avLst/>
          </a:prstGeom>
          <a:effectLst/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b="1" dirty="0">
                <a:solidFill>
                  <a:schemeClr val="bg1">
                    <a:lumMod val="65000"/>
                  </a:schemeClr>
                </a:solidFill>
              </a:rPr>
              <a:t>Browser Warnings</a:t>
            </a:r>
            <a:endParaRPr 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1" name="Slide Number Placeholder 4">
            <a:extLst>
              <a:ext uri="{FF2B5EF4-FFF2-40B4-BE49-F238E27FC236}">
                <a16:creationId xmlns:a16="http://schemas.microsoft.com/office/drawing/2014/main" id="{36797521-4B47-4535-9DA4-633E89D4722B}"/>
              </a:ext>
            </a:extLst>
          </p:cNvPr>
          <p:cNvSpPr txBox="1">
            <a:spLocks/>
          </p:cNvSpPr>
          <p:nvPr/>
        </p:nvSpPr>
        <p:spPr>
          <a:xfrm>
            <a:off x="68580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dirty="0"/>
              <a:t>Стр. </a:t>
            </a:r>
            <a:fld id="{71734E5D-357F-4193-8BCE-89C0C4C454A4}" type="slidenum">
              <a:rPr lang="en-US" smtClean="0"/>
              <a:pPr/>
              <a:t>30</a:t>
            </a:fld>
            <a:r>
              <a:rPr lang="bg-BG" dirty="0"/>
              <a:t> от 33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70454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hlinkClick r:id="rId2"/>
            <a:extLst>
              <a:ext uri="{FF2B5EF4-FFF2-40B4-BE49-F238E27FC236}">
                <a16:creationId xmlns:a16="http://schemas.microsoft.com/office/drawing/2014/main" id="{134AB7B5-0C48-455A-9697-2AEEFABDAC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0450" y="990600"/>
            <a:ext cx="1885950" cy="2152650"/>
          </a:xfrm>
          <a:prstGeom prst="rect">
            <a:avLst/>
          </a:prstGeom>
        </p:spPr>
      </p:pic>
      <p:pic>
        <p:nvPicPr>
          <p:cNvPr id="19" name="Picture 18">
            <a:hlinkClick r:id="rId4"/>
            <a:extLst>
              <a:ext uri="{FF2B5EF4-FFF2-40B4-BE49-F238E27FC236}">
                <a16:creationId xmlns:a16="http://schemas.microsoft.com/office/drawing/2014/main" id="{128AB770-72BC-4C8E-86A6-99F5CE17AC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4411" y="1143000"/>
            <a:ext cx="2528316" cy="14767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CD063E2-87DA-471C-9578-5FBC27BF51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43600" y="3003613"/>
            <a:ext cx="2883789" cy="2635187"/>
          </a:xfrm>
          <a:prstGeom prst="rect">
            <a:avLst/>
          </a:prstGeom>
        </p:spPr>
      </p:pic>
      <p:pic>
        <p:nvPicPr>
          <p:cNvPr id="2" name="Picture 1">
            <a:hlinkClick r:id="rId7" action="ppaction://hlinkfile"/>
            <a:extLst>
              <a:ext uri="{FF2B5EF4-FFF2-40B4-BE49-F238E27FC236}">
                <a16:creationId xmlns:a16="http://schemas.microsoft.com/office/drawing/2014/main" id="{71FED755-ACE1-4959-82AD-C6ACECE003B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02628" y="2723102"/>
            <a:ext cx="2440972" cy="3449098"/>
          </a:xfrm>
          <a:prstGeom prst="rect">
            <a:avLst/>
          </a:prstGeom>
        </p:spPr>
      </p:pic>
      <p:pic>
        <p:nvPicPr>
          <p:cNvPr id="7" name="Picture 6">
            <a:hlinkClick r:id="rId9"/>
            <a:extLst>
              <a:ext uri="{FF2B5EF4-FFF2-40B4-BE49-F238E27FC236}">
                <a16:creationId xmlns:a16="http://schemas.microsoft.com/office/drawing/2014/main" id="{161185F7-F495-4892-BB26-7CFDD3141D9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4800" y="4267200"/>
            <a:ext cx="2662047" cy="1544765"/>
          </a:xfrm>
          <a:prstGeom prst="rect">
            <a:avLst/>
          </a:prstGeom>
        </p:spPr>
      </p:pic>
      <p:pic>
        <p:nvPicPr>
          <p:cNvPr id="11" name="Content Placeholder 5">
            <a:extLst>
              <a:ext uri="{FF2B5EF4-FFF2-40B4-BE49-F238E27FC236}">
                <a16:creationId xmlns:a16="http://schemas.microsoft.com/office/drawing/2014/main" id="{F8E7E999-6F29-4D4F-B07E-B5D2F9855711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11876"/>
            <a:ext cx="9169879" cy="762000"/>
          </a:xfrm>
          <a:prstGeom prst="rect">
            <a:avLst/>
          </a:prstGeom>
        </p:spPr>
      </p:pic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1D4D2B86-270B-4C8D-AB77-11F21E566999}"/>
              </a:ext>
            </a:extLst>
          </p:cNvPr>
          <p:cNvSpPr txBox="1">
            <a:spLocks/>
          </p:cNvSpPr>
          <p:nvPr/>
        </p:nvSpPr>
        <p:spPr>
          <a:xfrm>
            <a:off x="1524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dirty="0"/>
              <a:t>Дата: </a:t>
            </a:r>
            <a:fld id="{4836C8E4-75DA-4013-BBDC-FCE0CEAEFCAB}" type="datetime1">
              <a:rPr lang="bg-BG" smtClean="0"/>
              <a:pPr/>
              <a:t>11.7.2019 г.</a:t>
            </a:fld>
            <a:endParaRPr lang="en-US" dirty="0"/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E6CBE5C5-E83E-4A9B-81B0-3A01F59F238D}"/>
              </a:ext>
            </a:extLst>
          </p:cNvPr>
          <p:cNvSpPr txBox="1">
            <a:spLocks/>
          </p:cNvSpPr>
          <p:nvPr/>
        </p:nvSpPr>
        <p:spPr>
          <a:xfrm>
            <a:off x="70104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dirty="0"/>
              <a:t>Стр. </a:t>
            </a:r>
            <a:fld id="{71734E5D-357F-4193-8BCE-89C0C4C454A4}" type="slidenum">
              <a:rPr lang="en-US" smtClean="0"/>
              <a:pPr/>
              <a:t>31</a:t>
            </a:fld>
            <a:r>
              <a:rPr lang="bg-BG" dirty="0"/>
              <a:t> от 33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A084D13-0461-48A9-B68D-ED8E782125FF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12881"/>
            <a:ext cx="8589034" cy="46926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29787057-E5C6-41F7-8F4D-86C7F3C8A5A4}"/>
              </a:ext>
            </a:extLst>
          </p:cNvPr>
          <p:cNvSpPr txBox="1">
            <a:spLocks/>
          </p:cNvSpPr>
          <p:nvPr/>
        </p:nvSpPr>
        <p:spPr>
          <a:xfrm>
            <a:off x="457200" y="274638"/>
            <a:ext cx="2057400" cy="407503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bg-BG" sz="2300" dirty="0">
                <a:solidFill>
                  <a:srgbClr val="0000FF"/>
                </a:solidFill>
              </a:rPr>
              <a:t>Резонни </a:t>
            </a:r>
            <a:r>
              <a:rPr lang="bg-BG" sz="2300" dirty="0">
                <a:solidFill>
                  <a:srgbClr val="FF3300"/>
                </a:solidFill>
              </a:rPr>
              <a:t>Мерки</a:t>
            </a:r>
            <a:endParaRPr lang="en-US" sz="2300" dirty="0">
              <a:solidFill>
                <a:srgbClr val="FF3300"/>
              </a:solidFill>
            </a:endParaRPr>
          </a:p>
        </p:txBody>
      </p:sp>
      <p:pic>
        <p:nvPicPr>
          <p:cNvPr id="4" name="Picture 3">
            <a:hlinkClick r:id="rId13"/>
            <a:extLst>
              <a:ext uri="{FF2B5EF4-FFF2-40B4-BE49-F238E27FC236}">
                <a16:creationId xmlns:a16="http://schemas.microsoft.com/office/drawing/2014/main" id="{1436DA81-9727-419D-A620-4C073180ECB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42901" y="990600"/>
            <a:ext cx="2707767" cy="1340739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4555551E-F883-4EE9-ADB3-6EDDE0599B86}"/>
              </a:ext>
            </a:extLst>
          </p:cNvPr>
          <p:cNvSpPr txBox="1">
            <a:spLocks/>
          </p:cNvSpPr>
          <p:nvPr/>
        </p:nvSpPr>
        <p:spPr>
          <a:xfrm>
            <a:off x="228600" y="701672"/>
            <a:ext cx="3048000" cy="517528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b="1" u="sng" dirty="0">
                <a:solidFill>
                  <a:srgbClr val="0000FF"/>
                </a:solidFill>
              </a:rPr>
              <a:t>I.</a:t>
            </a:r>
            <a:r>
              <a:rPr lang="en-US" sz="1400" b="1" u="sng" dirty="0"/>
              <a:t> </a:t>
            </a:r>
            <a:r>
              <a:rPr lang="bg-BG" sz="1400" b="1" u="sng" dirty="0"/>
              <a:t>Поддържаме </a:t>
            </a:r>
            <a:r>
              <a:rPr lang="en-US" sz="1400" b="1" u="sng" dirty="0">
                <a:solidFill>
                  <a:srgbClr val="0000FF"/>
                </a:solidFill>
              </a:rPr>
              <a:t>WordPress </a:t>
            </a:r>
            <a:r>
              <a:rPr lang="en-US" sz="1400" b="1" u="sng" dirty="0">
                <a:solidFill>
                  <a:srgbClr val="FF0000"/>
                </a:solidFill>
              </a:rPr>
              <a:t>Updated</a:t>
            </a:r>
            <a:r>
              <a:rPr lang="bg-BG" sz="1400" dirty="0"/>
              <a:t>:</a:t>
            </a:r>
            <a:endParaRPr lang="en-US" sz="1400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CF6C23E1-FD2E-4B51-A52A-D5FF97558975}"/>
              </a:ext>
            </a:extLst>
          </p:cNvPr>
          <p:cNvSpPr txBox="1">
            <a:spLocks/>
          </p:cNvSpPr>
          <p:nvPr/>
        </p:nvSpPr>
        <p:spPr>
          <a:xfrm>
            <a:off x="228600" y="2209800"/>
            <a:ext cx="4038600" cy="304800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7800" indent="-177800">
              <a:buFont typeface="Wingdings" panose="05000000000000000000" pitchFamily="2" charset="2"/>
              <a:buChar char="ü"/>
            </a:pPr>
            <a:r>
              <a:rPr lang="bg-BG" sz="1100" dirty="0"/>
              <a:t>Ядро</a:t>
            </a:r>
            <a:r>
              <a:rPr lang="en-US" sz="1100" dirty="0"/>
              <a:t>/Core</a:t>
            </a:r>
            <a:r>
              <a:rPr lang="bg-BG" sz="1100" dirty="0"/>
              <a:t>: Регулярни Поддръжка и Актуализации: </a:t>
            </a:r>
            <a:endParaRPr lang="en-US" sz="1100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4553C94C-D362-49C2-8F20-C2AF9598326D}"/>
              </a:ext>
            </a:extLst>
          </p:cNvPr>
          <p:cNvSpPr txBox="1">
            <a:spLocks/>
          </p:cNvSpPr>
          <p:nvPr/>
        </p:nvSpPr>
        <p:spPr>
          <a:xfrm>
            <a:off x="381000" y="2438400"/>
            <a:ext cx="3350323" cy="685800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7800" indent="-177800"/>
            <a:r>
              <a:rPr lang="bg-BG" sz="1000" dirty="0"/>
              <a:t>Подразбиращо се АВТОМАТИЧНО Инсталиране на </a:t>
            </a:r>
            <a:r>
              <a:rPr lang="en-US" sz="1000" dirty="0"/>
              <a:t>Minor</a:t>
            </a:r>
            <a:r>
              <a:rPr lang="bg-BG" sz="1000" dirty="0"/>
              <a:t> </a:t>
            </a:r>
            <a:r>
              <a:rPr lang="en-US" sz="1000" dirty="0"/>
              <a:t>Update</a:t>
            </a:r>
            <a:r>
              <a:rPr lang="bg-BG" sz="1000" dirty="0"/>
              <a:t>-и</a:t>
            </a:r>
          </a:p>
          <a:p>
            <a:pPr marL="177800" indent="-177800"/>
            <a:r>
              <a:rPr lang="bg-BG" sz="1000" dirty="0"/>
              <a:t>Актуализация на Основни версии правим ние: „на ръка“</a:t>
            </a:r>
            <a:endParaRPr lang="en-US" sz="1000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F80BFEBD-D744-4986-9ACD-3EA05DB42E8C}"/>
              </a:ext>
            </a:extLst>
          </p:cNvPr>
          <p:cNvSpPr txBox="1">
            <a:spLocks/>
          </p:cNvSpPr>
          <p:nvPr/>
        </p:nvSpPr>
        <p:spPr>
          <a:xfrm>
            <a:off x="914400" y="1981200"/>
            <a:ext cx="4038600" cy="304800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solidFill>
                  <a:srgbClr val="FF9900"/>
                </a:solidFill>
              </a:rPr>
              <a:t>Open-Source</a:t>
            </a:r>
            <a:r>
              <a:rPr lang="bg-BG" sz="1600" dirty="0">
                <a:solidFill>
                  <a:srgbClr val="FF9900"/>
                </a:solidFill>
              </a:rPr>
              <a:t> Софтуер</a:t>
            </a:r>
            <a:endParaRPr lang="en-US" sz="1600" dirty="0">
              <a:solidFill>
                <a:srgbClr val="FF9900"/>
              </a:solidFill>
            </a:endParaRP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C7807C9A-08D2-459F-A5D1-A59C3F94DBF2}"/>
              </a:ext>
            </a:extLst>
          </p:cNvPr>
          <p:cNvSpPr txBox="1">
            <a:spLocks/>
          </p:cNvSpPr>
          <p:nvPr/>
        </p:nvSpPr>
        <p:spPr>
          <a:xfrm>
            <a:off x="228600" y="3086100"/>
            <a:ext cx="4267200" cy="495300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7800" indent="-177800">
              <a:buFont typeface="Wingdings" panose="05000000000000000000" pitchFamily="2" charset="2"/>
              <a:buChar char="ü"/>
            </a:pPr>
            <a:r>
              <a:rPr lang="en-US" sz="1100" dirty="0"/>
              <a:t>Plugin-</a:t>
            </a:r>
            <a:r>
              <a:rPr lang="bg-BG" sz="1100" dirty="0"/>
              <a:t>и </a:t>
            </a:r>
            <a:r>
              <a:rPr lang="bg-BG" sz="1100" dirty="0" err="1"/>
              <a:t>и</a:t>
            </a:r>
            <a:r>
              <a:rPr lang="en-US" sz="1100" dirty="0"/>
              <a:t>Theme-</a:t>
            </a:r>
            <a:r>
              <a:rPr lang="bg-BG" sz="1100" dirty="0"/>
              <a:t>и: Регулярни </a:t>
            </a:r>
            <a:r>
              <a:rPr lang="en-US" sz="1100" dirty="0"/>
              <a:t>Update-</a:t>
            </a:r>
            <a:r>
              <a:rPr lang="bg-BG" sz="1100" dirty="0"/>
              <a:t>и от Външни Разработчици</a:t>
            </a:r>
            <a:endParaRPr lang="en-US" sz="1100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3F4F67A5-621A-488E-9FC0-81F1AB56A995}"/>
              </a:ext>
            </a:extLst>
          </p:cNvPr>
          <p:cNvSpPr txBox="1">
            <a:spLocks/>
          </p:cNvSpPr>
          <p:nvPr/>
        </p:nvSpPr>
        <p:spPr>
          <a:xfrm>
            <a:off x="228600" y="3429000"/>
            <a:ext cx="4038600" cy="304800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100" dirty="0"/>
              <a:t>Nota Bene:</a:t>
            </a:r>
            <a:r>
              <a:rPr lang="bg-BG" sz="1100" dirty="0"/>
              <a:t> </a:t>
            </a:r>
            <a:endParaRPr lang="en-US" sz="1100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6102443-CA52-4336-97D2-95EF926F0EAB}"/>
              </a:ext>
            </a:extLst>
          </p:cNvPr>
          <p:cNvSpPr txBox="1">
            <a:spLocks/>
          </p:cNvSpPr>
          <p:nvPr/>
        </p:nvSpPr>
        <p:spPr>
          <a:xfrm>
            <a:off x="381000" y="3581400"/>
            <a:ext cx="4114800" cy="495300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100" dirty="0"/>
              <a:t>WordPress </a:t>
            </a:r>
            <a:r>
              <a:rPr lang="bg-BG" sz="1100" dirty="0"/>
              <a:t>Ядрото и </a:t>
            </a:r>
            <a:r>
              <a:rPr lang="en-US" sz="1100" dirty="0"/>
              <a:t>Plugin</a:t>
            </a:r>
            <a:r>
              <a:rPr lang="bg-BG" sz="1100" dirty="0"/>
              <a:t>-ите следва ВИНАГИ да бъдат Актуализирани ДО ПОСЛЕДНА Версия</a:t>
            </a:r>
            <a:endParaRPr lang="en-US" sz="11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9886A22-6B67-404D-92E2-4676F144AB4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284494" y="2660904"/>
            <a:ext cx="2450306" cy="3435096"/>
          </a:xfrm>
          <a:prstGeom prst="rect">
            <a:avLst/>
          </a:prstGeom>
        </p:spPr>
      </p:pic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D60932A6-D2E0-4402-A421-5849C4B01B5D}"/>
              </a:ext>
            </a:extLst>
          </p:cNvPr>
          <p:cNvSpPr txBox="1">
            <a:spLocks/>
          </p:cNvSpPr>
          <p:nvPr/>
        </p:nvSpPr>
        <p:spPr>
          <a:xfrm>
            <a:off x="228600" y="3978272"/>
            <a:ext cx="4191000" cy="517528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u="sng" dirty="0">
                <a:solidFill>
                  <a:srgbClr val="0000FF"/>
                </a:solidFill>
              </a:rPr>
              <a:t>II. </a:t>
            </a:r>
            <a:r>
              <a:rPr lang="bg-BG" sz="1400" b="1" u="sng" dirty="0">
                <a:solidFill>
                  <a:srgbClr val="FF0000"/>
                </a:solidFill>
              </a:rPr>
              <a:t>Сигурни</a:t>
            </a:r>
            <a:r>
              <a:rPr lang="bg-BG" sz="1400" b="1" u="sng" dirty="0"/>
              <a:t> </a:t>
            </a:r>
            <a:r>
              <a:rPr lang="bg-BG" sz="1400" b="1" u="sng" dirty="0">
                <a:solidFill>
                  <a:srgbClr val="0000FF"/>
                </a:solidFill>
              </a:rPr>
              <a:t>Пароли</a:t>
            </a:r>
            <a:r>
              <a:rPr lang="en-US" sz="1400" b="1" u="sng" dirty="0">
                <a:solidFill>
                  <a:srgbClr val="0000FF"/>
                </a:solidFill>
              </a:rPr>
              <a:t> </a:t>
            </a:r>
            <a:r>
              <a:rPr lang="bg-BG" sz="1400" b="1" u="sng" dirty="0"/>
              <a:t>и </a:t>
            </a:r>
            <a:r>
              <a:rPr lang="bg-BG" sz="1400" b="1" u="sng" dirty="0">
                <a:solidFill>
                  <a:srgbClr val="0000FF"/>
                </a:solidFill>
              </a:rPr>
              <a:t>Правомощия</a:t>
            </a:r>
            <a:r>
              <a:rPr lang="bg-BG" sz="1400" b="1" u="sng" dirty="0"/>
              <a:t> на Потребители</a:t>
            </a:r>
            <a:r>
              <a:rPr lang="bg-BG" sz="1400" dirty="0"/>
              <a:t>:</a:t>
            </a:r>
            <a:endParaRPr lang="en-US" sz="1400" dirty="0">
              <a:solidFill>
                <a:srgbClr val="0000FF"/>
              </a:solidFill>
            </a:endParaRP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F0D3A57B-B945-402D-AF70-01A747DE5523}"/>
              </a:ext>
            </a:extLst>
          </p:cNvPr>
          <p:cNvSpPr txBox="1">
            <a:spLocks/>
          </p:cNvSpPr>
          <p:nvPr/>
        </p:nvSpPr>
        <p:spPr>
          <a:xfrm>
            <a:off x="228600" y="4267200"/>
            <a:ext cx="4038600" cy="304800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7800" indent="-177800">
              <a:buFont typeface="Wingdings" panose="05000000000000000000" pitchFamily="2" charset="2"/>
              <a:buChar char="ü"/>
            </a:pPr>
            <a:r>
              <a:rPr lang="en-US" sz="1100" dirty="0"/>
              <a:t>STRONG Passwords </a:t>
            </a:r>
            <a:r>
              <a:rPr lang="bg-BG" sz="1100" dirty="0"/>
              <a:t>в: </a:t>
            </a:r>
            <a:endParaRPr lang="en-US" sz="1100" dirty="0"/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081659AD-EFD5-45C8-8ACB-085C6AE6427C}"/>
              </a:ext>
            </a:extLst>
          </p:cNvPr>
          <p:cNvSpPr txBox="1">
            <a:spLocks/>
          </p:cNvSpPr>
          <p:nvPr/>
        </p:nvSpPr>
        <p:spPr>
          <a:xfrm>
            <a:off x="381000" y="4457700"/>
            <a:ext cx="3924300" cy="1006476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7800" indent="-177800"/>
            <a:r>
              <a:rPr lang="en-US" sz="1000" dirty="0"/>
              <a:t>WordPress admin area</a:t>
            </a:r>
            <a:endParaRPr lang="bg-BG" sz="1000" dirty="0"/>
          </a:p>
          <a:p>
            <a:pPr marL="177800" indent="-177800"/>
            <a:r>
              <a:rPr lang="en-US" sz="1000" dirty="0"/>
              <a:t>FTP-</a:t>
            </a:r>
            <a:r>
              <a:rPr lang="bg-BG" sz="1000" dirty="0"/>
              <a:t>Акаунти</a:t>
            </a:r>
          </a:p>
          <a:p>
            <a:pPr marL="177800" indent="-177800"/>
            <a:r>
              <a:rPr lang="bg-BG" sz="1000" dirty="0"/>
              <a:t>База-данни</a:t>
            </a:r>
          </a:p>
          <a:p>
            <a:pPr marL="177800" indent="-177800"/>
            <a:r>
              <a:rPr lang="en-US" sz="1000" dirty="0"/>
              <a:t>WordPress </a:t>
            </a:r>
            <a:r>
              <a:rPr lang="bg-BG" sz="1000" dirty="0"/>
              <a:t>Хостинг Акаунт</a:t>
            </a:r>
          </a:p>
          <a:p>
            <a:pPr marL="177800" indent="-177800"/>
            <a:r>
              <a:rPr lang="bg-BG" sz="1000" dirty="0"/>
              <a:t>Обичайни </a:t>
            </a:r>
            <a:r>
              <a:rPr lang="en-US" sz="1000" dirty="0"/>
              <a:t>email </a:t>
            </a:r>
            <a:r>
              <a:rPr lang="bg-BG" sz="1000" dirty="0"/>
              <a:t>Адреси с Домейн-Името на нашия Сайт</a:t>
            </a:r>
            <a:endParaRPr lang="en-US" sz="1000" dirty="0"/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36FB2DBD-4979-4EFC-9F14-96F3754869BB}"/>
              </a:ext>
            </a:extLst>
          </p:cNvPr>
          <p:cNvSpPr txBox="1">
            <a:spLocks/>
          </p:cNvSpPr>
          <p:nvPr/>
        </p:nvSpPr>
        <p:spPr>
          <a:xfrm>
            <a:off x="6248400" y="854072"/>
            <a:ext cx="3048000" cy="517528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u="sng" dirty="0">
                <a:solidFill>
                  <a:srgbClr val="0000FF"/>
                </a:solidFill>
              </a:rPr>
              <a:t>IV. WordPress </a:t>
            </a:r>
            <a:r>
              <a:rPr lang="en-US" sz="1400" b="1" u="sng" dirty="0">
                <a:solidFill>
                  <a:srgbClr val="FF0000"/>
                </a:solidFill>
              </a:rPr>
              <a:t>Backup </a:t>
            </a:r>
            <a:r>
              <a:rPr lang="en-US" sz="1400" b="1" u="sng" dirty="0"/>
              <a:t>Solution</a:t>
            </a:r>
            <a:r>
              <a:rPr lang="bg-BG" sz="1400" dirty="0"/>
              <a:t>:</a:t>
            </a:r>
            <a:endParaRPr lang="en-US" sz="1400" dirty="0"/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ED60B963-C227-4605-A3DC-6337B7D7BBD9}"/>
              </a:ext>
            </a:extLst>
          </p:cNvPr>
          <p:cNvSpPr txBox="1">
            <a:spLocks/>
          </p:cNvSpPr>
          <p:nvPr/>
        </p:nvSpPr>
        <p:spPr>
          <a:xfrm>
            <a:off x="6248400" y="1114044"/>
            <a:ext cx="2707767" cy="495300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ü"/>
            </a:pPr>
            <a:r>
              <a:rPr lang="en-US" sz="1200" b="1" u="sng" dirty="0" err="1">
                <a:solidFill>
                  <a:srgbClr val="FFFF0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UpdraftPlus</a:t>
            </a:r>
            <a:r>
              <a:rPr lang="en-US" sz="1100" dirty="0"/>
              <a:t>: </a:t>
            </a:r>
            <a:r>
              <a:rPr lang="bg-BG" sz="1100" b="1" dirty="0"/>
              <a:t>№1</a:t>
            </a:r>
            <a:r>
              <a:rPr lang="bg-BG" sz="1100" dirty="0"/>
              <a:t> </a:t>
            </a:r>
            <a:r>
              <a:rPr lang="en-US" sz="1100" dirty="0"/>
              <a:t>FREE WordPress Backup Plugin</a:t>
            </a: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223CDAC4-EA7C-4B7C-9BFE-C766BA0684DC}"/>
              </a:ext>
            </a:extLst>
          </p:cNvPr>
          <p:cNvSpPr txBox="1">
            <a:spLocks/>
          </p:cNvSpPr>
          <p:nvPr/>
        </p:nvSpPr>
        <p:spPr>
          <a:xfrm>
            <a:off x="6438900" y="1479168"/>
            <a:ext cx="2423827" cy="1006476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sz="1000" dirty="0"/>
              <a:t>ПЪЛЕН </a:t>
            </a:r>
            <a:r>
              <a:rPr lang="en-US" sz="1000" dirty="0"/>
              <a:t>Backup</a:t>
            </a:r>
            <a:r>
              <a:rPr lang="bg-BG" sz="1000" dirty="0"/>
              <a:t> на нашия Сайт – на Облак или Локално</a:t>
            </a:r>
          </a:p>
          <a:p>
            <a:r>
              <a:rPr lang="en-US" sz="1000" dirty="0"/>
              <a:t>Scheduled </a:t>
            </a:r>
            <a:r>
              <a:rPr lang="bg-BG" sz="1000" dirty="0"/>
              <a:t>и </a:t>
            </a:r>
            <a:r>
              <a:rPr lang="en-US" sz="1000" dirty="0"/>
              <a:t>On-Demand Backup</a:t>
            </a:r>
          </a:p>
          <a:p>
            <a:r>
              <a:rPr lang="bg-BG" sz="1000" dirty="0"/>
              <a:t>АВТОМАТИЧНО „качва“ Архивите на: </a:t>
            </a:r>
            <a:r>
              <a:rPr lang="en-US" sz="1000" dirty="0"/>
              <a:t>Dropbox, Google Drive, S3, Rackspace, FTP, SFTP, email</a:t>
            </a:r>
            <a:r>
              <a:rPr lang="bg-BG" sz="1000" dirty="0"/>
              <a:t> и др.</a:t>
            </a:r>
            <a:r>
              <a:rPr lang="en-US" sz="1000" dirty="0"/>
              <a:t> cloud storage </a:t>
            </a:r>
            <a:r>
              <a:rPr lang="bg-BG" sz="1000" dirty="0"/>
              <a:t>Услуги</a:t>
            </a:r>
            <a:endParaRPr lang="en-US" sz="1000" dirty="0"/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E2550777-E7B4-4DEA-9350-A822E2A929C4}"/>
              </a:ext>
            </a:extLst>
          </p:cNvPr>
          <p:cNvSpPr txBox="1">
            <a:spLocks/>
          </p:cNvSpPr>
          <p:nvPr/>
        </p:nvSpPr>
        <p:spPr>
          <a:xfrm>
            <a:off x="3505200" y="762000"/>
            <a:ext cx="1905000" cy="517528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u="sng" dirty="0">
                <a:solidFill>
                  <a:srgbClr val="0000FF"/>
                </a:solidFill>
              </a:rPr>
              <a:t>III. WordPress </a:t>
            </a:r>
            <a:r>
              <a:rPr lang="en-US" sz="1400" b="1" u="sng" dirty="0">
                <a:solidFill>
                  <a:srgbClr val="FF0000"/>
                </a:solidFill>
              </a:rPr>
              <a:t>Hosting</a:t>
            </a:r>
            <a:r>
              <a:rPr lang="bg-BG" sz="1400" dirty="0"/>
              <a:t>:</a:t>
            </a:r>
            <a:endParaRPr lang="en-US" sz="1400" dirty="0"/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AA61388F-89CE-4285-8DAA-69D325D063DA}"/>
              </a:ext>
            </a:extLst>
          </p:cNvPr>
          <p:cNvSpPr txBox="1">
            <a:spLocks/>
          </p:cNvSpPr>
          <p:nvPr/>
        </p:nvSpPr>
        <p:spPr>
          <a:xfrm>
            <a:off x="3647790" y="1198435"/>
            <a:ext cx="2686622" cy="1544765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7800" indent="-177800">
              <a:buFont typeface="Wingdings" panose="05000000000000000000" pitchFamily="2" charset="2"/>
              <a:buChar char="ü"/>
            </a:pPr>
            <a:r>
              <a:rPr lang="bg-BG" sz="1100" dirty="0"/>
              <a:t>СЛЕДЕНЕ на Мрежата за Нерегламентирани дейности</a:t>
            </a:r>
            <a:endParaRPr lang="en-US" sz="1100" dirty="0"/>
          </a:p>
          <a:p>
            <a:pPr marL="177800" indent="-177800">
              <a:buFont typeface="Wingdings" panose="05000000000000000000" pitchFamily="2" charset="2"/>
              <a:buChar char="ü"/>
            </a:pPr>
            <a:r>
              <a:rPr lang="bg-BG" sz="1100" dirty="0"/>
              <a:t>ПРЕВЕНЦИЯ на </a:t>
            </a:r>
            <a:r>
              <a:rPr lang="en-US" sz="1100" dirty="0">
                <a:hlinkClick r:id="rId16"/>
              </a:rPr>
              <a:t>DDoS</a:t>
            </a:r>
            <a:r>
              <a:rPr lang="en-US" sz="1100" dirty="0"/>
              <a:t>-</a:t>
            </a:r>
            <a:r>
              <a:rPr lang="bg-BG" sz="1100" dirty="0"/>
              <a:t>Атаки</a:t>
            </a:r>
          </a:p>
          <a:p>
            <a:pPr marL="177800" indent="-177800">
              <a:buFont typeface="Wingdings" panose="05000000000000000000" pitchFamily="2" charset="2"/>
              <a:buChar char="ü"/>
            </a:pPr>
            <a:r>
              <a:rPr lang="bg-BG" sz="1100" dirty="0"/>
              <a:t>Перманентно ОСЪВРЕМЕНЯВАНЕ на Софтуера и Хардуера на Сървърите</a:t>
            </a:r>
          </a:p>
          <a:p>
            <a:pPr marL="177800" indent="-177800">
              <a:buFont typeface="Wingdings" panose="05000000000000000000" pitchFamily="2" charset="2"/>
              <a:buChar char="ü"/>
            </a:pPr>
            <a:r>
              <a:rPr lang="bg-BG" sz="1100" dirty="0"/>
              <a:t>ГОТОВИ Планове за Възстановяване при Срив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5631313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hlinkClick r:id="rId2"/>
            <a:extLst>
              <a:ext uri="{FF2B5EF4-FFF2-40B4-BE49-F238E27FC236}">
                <a16:creationId xmlns:a16="http://schemas.microsoft.com/office/drawing/2014/main" id="{04DB2052-4CEA-4629-ADD1-99A2E4FEB6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990600"/>
            <a:ext cx="8595360" cy="3758184"/>
          </a:xfrm>
          <a:prstGeom prst="rect">
            <a:avLst/>
          </a:prstGeom>
        </p:spPr>
      </p:pic>
      <p:pic>
        <p:nvPicPr>
          <p:cNvPr id="17" name="Picture 16">
            <a:hlinkClick r:id="rId4"/>
            <a:extLst>
              <a:ext uri="{FF2B5EF4-FFF2-40B4-BE49-F238E27FC236}">
                <a16:creationId xmlns:a16="http://schemas.microsoft.com/office/drawing/2014/main" id="{A3FE4F23-0F36-4812-9610-2BE8439F37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0150" y="3810000"/>
            <a:ext cx="3145250" cy="2229707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981E7F-CA60-46F4-977F-F497872A04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6C8E4-75DA-4013-BBDC-FCE0CEAEFCAB}" type="datetime1">
              <a:rPr lang="bg-BG" smtClean="0"/>
              <a:t>11.7.2019 г.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553704-47E7-4E5B-916D-AA25D058E26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12881"/>
            <a:ext cx="8589034" cy="469260"/>
          </a:xfrm>
          <a:prstGeom prst="rect">
            <a:avLst/>
          </a:prstGeom>
        </p:spPr>
      </p:pic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0A6DCF07-4FB3-46A3-8C70-C27CD4C4FBE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11876"/>
            <a:ext cx="9169879" cy="762000"/>
          </a:xfrm>
          <a:prstGeom prst="rect">
            <a:avLst/>
          </a:prstGeom>
        </p:spPr>
      </p:pic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B90BBCDF-8314-4FDD-94AB-3588C014B68D}"/>
              </a:ext>
            </a:extLst>
          </p:cNvPr>
          <p:cNvSpPr txBox="1">
            <a:spLocks/>
          </p:cNvSpPr>
          <p:nvPr/>
        </p:nvSpPr>
        <p:spPr>
          <a:xfrm>
            <a:off x="70104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dirty="0"/>
              <a:t>Стр. </a:t>
            </a:r>
            <a:fld id="{71734E5D-357F-4193-8BCE-89C0C4C454A4}" type="slidenum">
              <a:rPr lang="en-US" smtClean="0"/>
              <a:pPr/>
              <a:t>32</a:t>
            </a:fld>
            <a:r>
              <a:rPr lang="bg-BG" dirty="0"/>
              <a:t> от 33</a:t>
            </a:r>
            <a:endParaRPr lang="en-US" dirty="0"/>
          </a:p>
        </p:txBody>
      </p:sp>
      <p:pic>
        <p:nvPicPr>
          <p:cNvPr id="13" name="Picture 12">
            <a:hlinkClick r:id="rId8"/>
            <a:extLst>
              <a:ext uri="{FF2B5EF4-FFF2-40B4-BE49-F238E27FC236}">
                <a16:creationId xmlns:a16="http://schemas.microsoft.com/office/drawing/2014/main" id="{B76D7FB0-EB22-4071-BF17-D30163F3A65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09560" y="3962400"/>
            <a:ext cx="1005840" cy="329184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5C5BA8CF-9CEB-4CFE-B096-085993D3856C}"/>
              </a:ext>
            </a:extLst>
          </p:cNvPr>
          <p:cNvSpPr txBox="1">
            <a:spLocks/>
          </p:cNvSpPr>
          <p:nvPr/>
        </p:nvSpPr>
        <p:spPr>
          <a:xfrm>
            <a:off x="457200" y="274638"/>
            <a:ext cx="3657600" cy="407503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bg-BG" sz="2300" dirty="0">
                <a:solidFill>
                  <a:srgbClr val="FF3300"/>
                </a:solidFill>
              </a:rPr>
              <a:t>Препоръчван</a:t>
            </a:r>
            <a:r>
              <a:rPr lang="bg-BG" sz="2300" dirty="0">
                <a:solidFill>
                  <a:srgbClr val="0000FF"/>
                </a:solidFill>
              </a:rPr>
              <a:t> </a:t>
            </a:r>
            <a:r>
              <a:rPr lang="bg-BG" sz="2300" dirty="0"/>
              <a:t>от</a:t>
            </a:r>
            <a:r>
              <a:rPr lang="bg-BG" sz="2300" dirty="0">
                <a:solidFill>
                  <a:srgbClr val="0000FF"/>
                </a:solidFill>
              </a:rPr>
              <a:t> </a:t>
            </a:r>
            <a:r>
              <a:rPr lang="en-US" sz="2300" dirty="0">
                <a:solidFill>
                  <a:srgbClr val="0000FF"/>
                </a:solidFill>
              </a:rPr>
              <a:t>WordPress </a:t>
            </a:r>
            <a:r>
              <a:rPr lang="en-US" sz="2300" dirty="0"/>
              <a:t>Plugin</a:t>
            </a:r>
          </a:p>
        </p:txBody>
      </p:sp>
      <p:pic>
        <p:nvPicPr>
          <p:cNvPr id="15" name="Picture 14">
            <a:hlinkClick r:id="rId10"/>
            <a:extLst>
              <a:ext uri="{FF2B5EF4-FFF2-40B4-BE49-F238E27FC236}">
                <a16:creationId xmlns:a16="http://schemas.microsoft.com/office/drawing/2014/main" id="{088597FD-CDCD-482E-8D08-B74A04204B1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04800" y="752475"/>
            <a:ext cx="5419725" cy="23812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2D559F6-B8E9-4B81-BB09-BD08B809E95C}"/>
              </a:ext>
            </a:extLst>
          </p:cNvPr>
          <p:cNvSpPr txBox="1"/>
          <p:nvPr/>
        </p:nvSpPr>
        <p:spPr>
          <a:xfrm>
            <a:off x="457200" y="1295400"/>
            <a:ext cx="8382000" cy="2769989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b="1" dirty="0" err="1"/>
              <a:t>Описание</a:t>
            </a:r>
            <a:endParaRPr lang="en-US" dirty="0"/>
          </a:p>
          <a:p>
            <a:r>
              <a:rPr lang="en-US" sz="1200" b="1" dirty="0" err="1"/>
              <a:t>Sucuri</a:t>
            </a:r>
            <a:r>
              <a:rPr lang="en-US" sz="1200" dirty="0"/>
              <a:t> Inc</a:t>
            </a:r>
            <a:r>
              <a:rPr lang="ru-RU" sz="1200" dirty="0"/>
              <a:t>. </a:t>
            </a:r>
            <a:r>
              <a:rPr lang="bg-BG" sz="1200" dirty="0"/>
              <a:t>е </a:t>
            </a:r>
            <a:r>
              <a:rPr lang="bg-BG" sz="1200" b="1" dirty="0"/>
              <a:t>Глобал</a:t>
            </a:r>
            <a:r>
              <a:rPr lang="en-US" sz="1200" b="1" dirty="0"/>
              <a:t>e</a:t>
            </a:r>
            <a:r>
              <a:rPr lang="bg-BG" sz="1200" b="1" dirty="0"/>
              <a:t>н</a:t>
            </a:r>
            <a:r>
              <a:rPr lang="en-US" sz="1200" b="1" dirty="0"/>
              <a:t> </a:t>
            </a:r>
            <a:r>
              <a:rPr lang="bg-BG" sz="1200" b="1" dirty="0"/>
              <a:t>ЛИДЕР</a:t>
            </a:r>
            <a:r>
              <a:rPr lang="bg-BG" sz="1200" dirty="0"/>
              <a:t> в Област: </a:t>
            </a:r>
            <a:r>
              <a:rPr lang="en-US" sz="1200" dirty="0"/>
              <a:t>Website </a:t>
            </a:r>
            <a:r>
              <a:rPr lang="bg-BG" sz="1200" dirty="0"/>
              <a:t>Безопасността</a:t>
            </a:r>
            <a:r>
              <a:rPr lang="ru-RU" sz="1200" dirty="0"/>
              <a:t>, </a:t>
            </a:r>
            <a:r>
              <a:rPr lang="bg-BG" sz="1200" dirty="0"/>
              <a:t>с Акцент върху </a:t>
            </a:r>
            <a:r>
              <a:rPr lang="en-US" sz="1200" b="1" dirty="0"/>
              <a:t>WordPress </a:t>
            </a:r>
            <a:r>
              <a:rPr lang="bg-BG" sz="1200" b="1" dirty="0"/>
              <a:t>Безопасност</a:t>
            </a:r>
            <a:r>
              <a:rPr lang="ru-RU" sz="1200" dirty="0"/>
              <a:t>.</a:t>
            </a:r>
            <a:endParaRPr lang="en-US" sz="1200" dirty="0"/>
          </a:p>
          <a:p>
            <a:endParaRPr lang="en-US" sz="1200" dirty="0"/>
          </a:p>
          <a:p>
            <a:r>
              <a:rPr lang="en-US" sz="1200" dirty="0" err="1"/>
              <a:t>Sucuri</a:t>
            </a:r>
            <a:r>
              <a:rPr lang="bg-BG" sz="1200" dirty="0"/>
              <a:t> </a:t>
            </a:r>
            <a:r>
              <a:rPr lang="en-US" sz="1200" dirty="0"/>
              <a:t>Security plugin</a:t>
            </a:r>
            <a:r>
              <a:rPr lang="bg-BG" sz="1200" dirty="0"/>
              <a:t>: </a:t>
            </a:r>
            <a:r>
              <a:rPr lang="en-US" sz="1200" b="1" dirty="0"/>
              <a:t>free</a:t>
            </a:r>
            <a:r>
              <a:rPr lang="en-US" sz="1200" dirty="0"/>
              <a:t> </a:t>
            </a:r>
            <a:r>
              <a:rPr lang="bg-BG" sz="1200" dirty="0"/>
              <a:t>за всички </a:t>
            </a:r>
            <a:r>
              <a:rPr lang="en-US" sz="1200" dirty="0"/>
              <a:t>WordPress </a:t>
            </a:r>
            <a:r>
              <a:rPr lang="bg-BG" sz="1200" dirty="0"/>
              <a:t>Ползватели</a:t>
            </a:r>
            <a:r>
              <a:rPr lang="ru-RU" sz="1200" dirty="0"/>
              <a:t>. </a:t>
            </a:r>
            <a:r>
              <a:rPr lang="bg-BG" sz="1200" dirty="0"/>
              <a:t>Изпълнява КОМПЛЕКС Дейности по Безопасността за Заздравяване на нашата Безопасност</a:t>
            </a:r>
            <a:r>
              <a:rPr lang="ru-RU" sz="1200" dirty="0"/>
              <a:t>. </a:t>
            </a:r>
            <a:r>
              <a:rPr lang="bg-BG" sz="1200" dirty="0"/>
              <a:t>Включва редица Функционални възможности, обезпечаващи Информационна безопасност на техните </a:t>
            </a:r>
            <a:r>
              <a:rPr lang="en-US" sz="1200" dirty="0"/>
              <a:t>Web</a:t>
            </a:r>
            <a:r>
              <a:rPr lang="bg-BG" sz="1200" dirty="0"/>
              <a:t>-Сайтове</a:t>
            </a:r>
            <a:r>
              <a:rPr lang="ru-RU" sz="1200" dirty="0"/>
              <a:t>, </a:t>
            </a:r>
            <a:r>
              <a:rPr lang="bg-BG" sz="1200" dirty="0"/>
              <a:t>всяка Заздравяваща в конкретен Аспект Информационната им безопасност</a:t>
            </a:r>
            <a:r>
              <a:rPr lang="ru-RU" sz="1200" dirty="0"/>
              <a:t>:</a:t>
            </a:r>
            <a:endParaRPr lang="en-US" sz="1200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bg-BG" sz="1200" dirty="0"/>
              <a:t>Одитира Процеса по Поддръжка на безопасността </a:t>
            </a:r>
            <a:r>
              <a:rPr lang="ru-RU" sz="1200" dirty="0"/>
              <a:t>(</a:t>
            </a:r>
            <a:r>
              <a:rPr lang="en-US" sz="1200" dirty="0"/>
              <a:t>Security Activity Auditing</a:t>
            </a:r>
            <a:r>
              <a:rPr lang="bg-BG" sz="1200" dirty="0"/>
              <a:t>)</a:t>
            </a:r>
            <a:endParaRPr lang="en-US" sz="1200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bg-BG" sz="1200" dirty="0"/>
              <a:t>Проследява Файловия ИНТЕГРИТЕТ (</a:t>
            </a:r>
            <a:r>
              <a:rPr lang="en-US" sz="1200" dirty="0"/>
              <a:t>File Integrity Monitoring</a:t>
            </a:r>
            <a:r>
              <a:rPr lang="bg-BG" sz="1200" dirty="0"/>
              <a:t>)</a:t>
            </a:r>
            <a:endParaRPr lang="en-US" sz="1200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bg-BG" sz="1200" dirty="0"/>
              <a:t>Провежда Отдалечено сканиране за Зловреден софтуер/ </a:t>
            </a:r>
            <a:r>
              <a:rPr lang="en-US" sz="1200" dirty="0"/>
              <a:t>Malware</a:t>
            </a:r>
            <a:r>
              <a:rPr lang="bg-BG" sz="1200" dirty="0"/>
              <a:t> (</a:t>
            </a:r>
            <a:r>
              <a:rPr lang="en-US" sz="1200" dirty="0"/>
              <a:t>Remote Malware Scanning</a:t>
            </a:r>
            <a:r>
              <a:rPr lang="bg-BG" sz="1200" dirty="0"/>
              <a:t>)</a:t>
            </a:r>
            <a:endParaRPr lang="en-US" sz="1200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bg-BG" sz="1200" dirty="0"/>
              <a:t>Следи за евентуално попадане в „Черен списък“ (</a:t>
            </a:r>
            <a:r>
              <a:rPr lang="en-US" sz="1200" dirty="0"/>
              <a:t>Blacklist Monitoring</a:t>
            </a:r>
            <a:r>
              <a:rPr lang="bg-BG" sz="1200" dirty="0"/>
              <a:t>)</a:t>
            </a:r>
            <a:endParaRPr lang="en-US" sz="1200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ru-RU" sz="1200" dirty="0"/>
              <a:t>ГАРАНТИРАНО </a:t>
            </a:r>
            <a:r>
              <a:rPr lang="bg-BG" sz="1200" dirty="0"/>
              <a:t>Подсилва Безопасността</a:t>
            </a:r>
            <a:r>
              <a:rPr lang="en-US" sz="1200" dirty="0"/>
              <a:t> (Effective Security Hardening</a:t>
            </a:r>
            <a:r>
              <a:rPr lang="bg-BG" sz="1200" dirty="0"/>
              <a:t>)</a:t>
            </a:r>
            <a:endParaRPr lang="en-US" sz="1200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bg-BG" sz="1200" dirty="0"/>
              <a:t>Предприема Действия за Възстановяване при Злонамерена външна намеса (</a:t>
            </a:r>
            <a:r>
              <a:rPr lang="en-US" sz="1200" dirty="0"/>
              <a:t>Post</a:t>
            </a:r>
            <a:r>
              <a:rPr lang="ru-RU" sz="1200" dirty="0"/>
              <a:t>-</a:t>
            </a:r>
            <a:r>
              <a:rPr lang="en-US" sz="1200" dirty="0"/>
              <a:t>Hack Security Actions</a:t>
            </a:r>
            <a:r>
              <a:rPr lang="bg-BG" sz="1200" dirty="0"/>
              <a:t>)</a:t>
            </a:r>
            <a:endParaRPr lang="en-US" sz="1200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bg-BG" sz="1200" dirty="0"/>
              <a:t>Уведомления във връзка с Безопасността</a:t>
            </a:r>
            <a:r>
              <a:rPr lang="ru-RU" sz="1200" dirty="0"/>
              <a:t> (</a:t>
            </a:r>
            <a:r>
              <a:rPr lang="en-US" sz="1200" dirty="0"/>
              <a:t>Security Notifications</a:t>
            </a:r>
            <a:r>
              <a:rPr lang="bg-BG" sz="1200" dirty="0"/>
              <a:t>)</a:t>
            </a:r>
            <a:endParaRPr lang="en-US" sz="1200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200" dirty="0"/>
              <a:t>Firewall </a:t>
            </a:r>
            <a:r>
              <a:rPr lang="bg-BG" sz="1200" dirty="0"/>
              <a:t>на Ниво „</a:t>
            </a:r>
            <a:r>
              <a:rPr lang="en-US" sz="1200" dirty="0"/>
              <a:t>Web</a:t>
            </a:r>
            <a:r>
              <a:rPr lang="bg-BG" sz="1200" dirty="0"/>
              <a:t>-Сайт“ (ПЛАТЕНА Опция)/</a:t>
            </a:r>
            <a:r>
              <a:rPr lang="en-US" sz="1200" dirty="0"/>
              <a:t>Website Firewall</a:t>
            </a:r>
            <a:r>
              <a:rPr lang="ru-RU" sz="1200" dirty="0"/>
              <a:t> (</a:t>
            </a:r>
            <a:r>
              <a:rPr lang="en-US" sz="1200" dirty="0"/>
              <a:t>premium</a:t>
            </a:r>
            <a:r>
              <a:rPr lang="ru-RU" sz="1200" dirty="0"/>
              <a:t>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6713451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hlinkClick r:id="rId2"/>
            <a:extLst>
              <a:ext uri="{FF2B5EF4-FFF2-40B4-BE49-F238E27FC236}">
                <a16:creationId xmlns:a16="http://schemas.microsoft.com/office/drawing/2014/main" id="{6B2C6AFA-35D9-4599-89DD-10103EA768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941" y="685800"/>
            <a:ext cx="3441859" cy="22348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2E04C7A-94CA-4DBC-9213-271848F861F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12881"/>
            <a:ext cx="8589034" cy="469260"/>
          </a:xfrm>
          <a:prstGeom prst="rect">
            <a:avLst/>
          </a:prstGeom>
        </p:spPr>
      </p:pic>
      <p:pic>
        <p:nvPicPr>
          <p:cNvPr id="2" name="Picture 1">
            <a:hlinkClick r:id="rId5"/>
            <a:extLst>
              <a:ext uri="{FF2B5EF4-FFF2-40B4-BE49-F238E27FC236}">
                <a16:creationId xmlns:a16="http://schemas.microsoft.com/office/drawing/2014/main" id="{5AF12504-3B2A-4410-9103-1774E9B5E6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4325" y="381000"/>
            <a:ext cx="1922621" cy="256699"/>
          </a:xfrm>
          <a:prstGeom prst="rect">
            <a:avLst/>
          </a:prstGeom>
        </p:spPr>
      </p:pic>
      <p:pic>
        <p:nvPicPr>
          <p:cNvPr id="5" name="Picture 4">
            <a:hlinkClick r:id="rId7"/>
            <a:extLst>
              <a:ext uri="{FF2B5EF4-FFF2-40B4-BE49-F238E27FC236}">
                <a16:creationId xmlns:a16="http://schemas.microsoft.com/office/drawing/2014/main" id="{D765F095-5B6B-4224-910A-3EB523C20E1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99966" y="1026033"/>
            <a:ext cx="3243834" cy="2250567"/>
          </a:xfrm>
          <a:prstGeom prst="rect">
            <a:avLst/>
          </a:prstGeom>
        </p:spPr>
      </p:pic>
      <p:pic>
        <p:nvPicPr>
          <p:cNvPr id="6" name="Picture 5">
            <a:hlinkClick r:id="rId9"/>
            <a:extLst>
              <a:ext uri="{FF2B5EF4-FFF2-40B4-BE49-F238E27FC236}">
                <a16:creationId xmlns:a16="http://schemas.microsoft.com/office/drawing/2014/main" id="{2AE9BB99-3296-48B4-B9DB-1970DF5A75F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28700" y="1676400"/>
            <a:ext cx="3771900" cy="2615184"/>
          </a:xfrm>
          <a:prstGeom prst="rect">
            <a:avLst/>
          </a:prstGeom>
        </p:spPr>
      </p:pic>
      <p:pic>
        <p:nvPicPr>
          <p:cNvPr id="18" name="Picture 17">
            <a:hlinkClick r:id="rId11"/>
            <a:extLst>
              <a:ext uri="{FF2B5EF4-FFF2-40B4-BE49-F238E27FC236}">
                <a16:creationId xmlns:a16="http://schemas.microsoft.com/office/drawing/2014/main" id="{3AD5D8AC-FD1F-43B6-8B63-F063CFCF49B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72000" y="2057400"/>
            <a:ext cx="3561302" cy="2002250"/>
          </a:xfrm>
          <a:prstGeom prst="rect">
            <a:avLst/>
          </a:prstGeom>
        </p:spPr>
      </p:pic>
      <p:pic>
        <p:nvPicPr>
          <p:cNvPr id="19" name="Picture 18">
            <a:hlinkClick r:id="rId13"/>
            <a:extLst>
              <a:ext uri="{FF2B5EF4-FFF2-40B4-BE49-F238E27FC236}">
                <a16:creationId xmlns:a16="http://schemas.microsoft.com/office/drawing/2014/main" id="{C7F47ED5-0830-42D1-B357-D5FE2A9BBB5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09600" y="2819400"/>
            <a:ext cx="3561302" cy="1983391"/>
          </a:xfrm>
          <a:prstGeom prst="rect">
            <a:avLst/>
          </a:prstGeom>
        </p:spPr>
      </p:pic>
      <p:pic>
        <p:nvPicPr>
          <p:cNvPr id="20" name="Picture 19">
            <a:hlinkClick r:id="rId15"/>
            <a:extLst>
              <a:ext uri="{FF2B5EF4-FFF2-40B4-BE49-F238E27FC236}">
                <a16:creationId xmlns:a16="http://schemas.microsoft.com/office/drawing/2014/main" id="{7AEC8CBF-0744-4AB3-BDB3-BA7C64AF3FCB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138071" y="3276600"/>
            <a:ext cx="3548729" cy="2033683"/>
          </a:xfrm>
          <a:prstGeom prst="rect">
            <a:avLst/>
          </a:prstGeom>
        </p:spPr>
      </p:pic>
      <p:pic>
        <p:nvPicPr>
          <p:cNvPr id="21" name="Picture 20">
            <a:hlinkClick r:id="rId17"/>
            <a:extLst>
              <a:ext uri="{FF2B5EF4-FFF2-40B4-BE49-F238E27FC236}">
                <a16:creationId xmlns:a16="http://schemas.microsoft.com/office/drawing/2014/main" id="{215F601A-B76D-4106-B286-7627F4ACCAF6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143000" y="4040981"/>
            <a:ext cx="3561302" cy="2436019"/>
          </a:xfrm>
          <a:prstGeom prst="rect">
            <a:avLst/>
          </a:prstGeom>
        </p:spPr>
      </p:pic>
      <p:pic>
        <p:nvPicPr>
          <p:cNvPr id="22" name="Picture 21">
            <a:hlinkClick r:id="rId19"/>
            <a:extLst>
              <a:ext uri="{FF2B5EF4-FFF2-40B4-BE49-F238E27FC236}">
                <a16:creationId xmlns:a16="http://schemas.microsoft.com/office/drawing/2014/main" id="{EA17C153-F742-435A-94A6-CB4608795776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648200" y="4303490"/>
            <a:ext cx="3567589" cy="2021110"/>
          </a:xfrm>
          <a:prstGeom prst="rect">
            <a:avLst/>
          </a:prstGeom>
        </p:spPr>
      </p:pic>
      <p:pic>
        <p:nvPicPr>
          <p:cNvPr id="9" name="Content Placeholder 5">
            <a:extLst>
              <a:ext uri="{FF2B5EF4-FFF2-40B4-BE49-F238E27FC236}">
                <a16:creationId xmlns:a16="http://schemas.microsoft.com/office/drawing/2014/main" id="{40379EAA-AE58-4E23-9E91-0E57B1DE3FBE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11876"/>
            <a:ext cx="9169879" cy="7620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778AB7-6695-483D-991D-C53603EAF3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6C8E4-75DA-4013-BBDC-FCE0CEAEFCAB}" type="datetime1">
              <a:rPr lang="bg-BG" smtClean="0"/>
              <a:t>11.7.2019 г.</a:t>
            </a:fld>
            <a:endParaRPr lang="en-US" dirty="0"/>
          </a:p>
        </p:txBody>
      </p:sp>
      <p:sp>
        <p:nvSpPr>
          <p:cNvPr id="24" name="Slide Number Placeholder 4">
            <a:extLst>
              <a:ext uri="{FF2B5EF4-FFF2-40B4-BE49-F238E27FC236}">
                <a16:creationId xmlns:a16="http://schemas.microsoft.com/office/drawing/2014/main" id="{A099B542-7D98-4D4F-ADD3-1BF23D443A27}"/>
              </a:ext>
            </a:extLst>
          </p:cNvPr>
          <p:cNvSpPr txBox="1">
            <a:spLocks/>
          </p:cNvSpPr>
          <p:nvPr/>
        </p:nvSpPr>
        <p:spPr>
          <a:xfrm>
            <a:off x="70104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dirty="0"/>
              <a:t>Стр. </a:t>
            </a:r>
            <a:fld id="{71734E5D-357F-4193-8BCE-89C0C4C454A4}" type="slidenum">
              <a:rPr lang="en-US" smtClean="0"/>
              <a:pPr/>
              <a:t>33</a:t>
            </a:fld>
            <a:r>
              <a:rPr lang="bg-BG" dirty="0"/>
              <a:t> от 33</a:t>
            </a:r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BA626CB-F9D3-449D-B3A6-A4648311F1B9}"/>
              </a:ext>
            </a:extLst>
          </p:cNvPr>
          <p:cNvSpPr txBox="1"/>
          <p:nvPr/>
        </p:nvSpPr>
        <p:spPr>
          <a:xfrm>
            <a:off x="1524000" y="685800"/>
            <a:ext cx="2426113" cy="338554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bg-BG" sz="1600" u="sng" dirty="0"/>
              <a:t>1. </a:t>
            </a:r>
            <a:r>
              <a:rPr lang="en-US" sz="1600" u="sng" dirty="0">
                <a:solidFill>
                  <a:srgbClr val="0000FF"/>
                </a:solidFill>
              </a:rPr>
              <a:t>WordPress </a:t>
            </a:r>
            <a:r>
              <a:rPr lang="en-US" sz="1600" u="sng" dirty="0">
                <a:solidFill>
                  <a:srgbClr val="FF0000"/>
                </a:solidFill>
              </a:rPr>
              <a:t>Integrity</a:t>
            </a:r>
            <a:r>
              <a:rPr lang="en-US" sz="1600" u="sng" dirty="0"/>
              <a:t> Tool</a:t>
            </a:r>
            <a:endParaRPr lang="en-US" sz="16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C834556-058F-4B2F-8B5A-C11D31A88BEF}"/>
              </a:ext>
            </a:extLst>
          </p:cNvPr>
          <p:cNvSpPr txBox="1"/>
          <p:nvPr/>
        </p:nvSpPr>
        <p:spPr>
          <a:xfrm>
            <a:off x="2385468" y="945178"/>
            <a:ext cx="1212383" cy="276999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bg-BG" sz="1200" dirty="0">
                <a:solidFill>
                  <a:srgbClr val="FF6600"/>
                </a:solidFill>
              </a:rPr>
              <a:t>Идентифицира</a:t>
            </a:r>
            <a:r>
              <a:rPr lang="bg-BG" sz="1200" dirty="0"/>
              <a:t>:</a:t>
            </a:r>
            <a:endParaRPr lang="en-US" sz="12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C6E95B3-E965-4FA6-935D-3245A2F46C9F}"/>
              </a:ext>
            </a:extLst>
          </p:cNvPr>
          <p:cNvSpPr txBox="1"/>
          <p:nvPr/>
        </p:nvSpPr>
        <p:spPr>
          <a:xfrm>
            <a:off x="2385468" y="1186934"/>
            <a:ext cx="1500732" cy="553998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bg-BG" sz="1000" dirty="0"/>
              <a:t>Добавени Файлове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bg-BG" sz="1000" dirty="0"/>
              <a:t>Променени Файлове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bg-BG" sz="1000" dirty="0"/>
              <a:t>Изтрити Файлове</a:t>
            </a:r>
            <a:endParaRPr lang="en-US" sz="10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625AD29-5B9C-4418-BE55-F23CE4A68CA3}"/>
              </a:ext>
            </a:extLst>
          </p:cNvPr>
          <p:cNvSpPr txBox="1"/>
          <p:nvPr/>
        </p:nvSpPr>
        <p:spPr>
          <a:xfrm>
            <a:off x="6066760" y="691515"/>
            <a:ext cx="2924840" cy="338554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bg-BG" sz="1600" u="sng" dirty="0"/>
              <a:t>2. </a:t>
            </a:r>
            <a:r>
              <a:rPr lang="en-US" sz="1600" u="sng" dirty="0">
                <a:solidFill>
                  <a:srgbClr val="0000FF"/>
                </a:solidFill>
              </a:rPr>
              <a:t>WordPress </a:t>
            </a:r>
            <a:r>
              <a:rPr lang="en-US" sz="1600" u="sng" dirty="0">
                <a:solidFill>
                  <a:srgbClr val="FF0000"/>
                </a:solidFill>
              </a:rPr>
              <a:t>Integrity Diff</a:t>
            </a:r>
            <a:r>
              <a:rPr lang="en-US" sz="1600" u="sng" dirty="0"/>
              <a:t> Utility</a:t>
            </a:r>
            <a:endParaRPr lang="en-US" sz="16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E925E12-AB9D-4E54-A45E-3857D5CDF3AE}"/>
              </a:ext>
            </a:extLst>
          </p:cNvPr>
          <p:cNvSpPr txBox="1"/>
          <p:nvPr/>
        </p:nvSpPr>
        <p:spPr>
          <a:xfrm>
            <a:off x="7467600" y="950893"/>
            <a:ext cx="1212383" cy="276999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bg-BG" sz="1200" dirty="0">
                <a:solidFill>
                  <a:srgbClr val="FF6600"/>
                </a:solidFill>
              </a:rPr>
              <a:t>Идентифицира</a:t>
            </a:r>
            <a:r>
              <a:rPr lang="bg-BG" sz="1200" dirty="0"/>
              <a:t>:</a:t>
            </a:r>
            <a:endParaRPr lang="en-US" sz="12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F156314-D804-4606-8813-697D7919434C}"/>
              </a:ext>
            </a:extLst>
          </p:cNvPr>
          <p:cNvSpPr txBox="1"/>
          <p:nvPr/>
        </p:nvSpPr>
        <p:spPr>
          <a:xfrm>
            <a:off x="7467600" y="1192649"/>
            <a:ext cx="1426234" cy="1169551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bg-BG" sz="1000" dirty="0"/>
              <a:t>РАЗЛИКИ във Файлове от </a:t>
            </a:r>
            <a:r>
              <a:rPr lang="en-US" sz="1000" dirty="0"/>
              <a:t>WordPress Core</a:t>
            </a:r>
            <a:r>
              <a:rPr lang="bg-BG" sz="1000" dirty="0"/>
              <a:t>, спрямо това, което „Би трябвало да бъдат“/Състояние </a:t>
            </a:r>
            <a:r>
              <a:rPr lang="en-US" sz="1000" dirty="0"/>
              <a:t>“Known Good “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B35A8E6-2F47-4E2B-8C27-749BE00ABB5B}"/>
              </a:ext>
            </a:extLst>
          </p:cNvPr>
          <p:cNvSpPr txBox="1"/>
          <p:nvPr/>
        </p:nvSpPr>
        <p:spPr>
          <a:xfrm>
            <a:off x="1066800" y="1642646"/>
            <a:ext cx="3106620" cy="338554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1600" u="sng" dirty="0"/>
              <a:t>3</a:t>
            </a:r>
            <a:r>
              <a:rPr lang="bg-BG" sz="1600" u="sng" dirty="0"/>
              <a:t>. </a:t>
            </a:r>
            <a:r>
              <a:rPr lang="en-US" sz="1600" u="sng" dirty="0">
                <a:solidFill>
                  <a:srgbClr val="FF0000"/>
                </a:solidFill>
              </a:rPr>
              <a:t>Audit </a:t>
            </a:r>
            <a:r>
              <a:rPr lang="en-US" sz="1600" u="sng" dirty="0">
                <a:solidFill>
                  <a:srgbClr val="0000FF"/>
                </a:solidFill>
              </a:rPr>
              <a:t>Logs </a:t>
            </a:r>
            <a:r>
              <a:rPr lang="en-US" sz="1600" u="sng" dirty="0"/>
              <a:t>and</a:t>
            </a:r>
            <a:r>
              <a:rPr lang="en-US" sz="1600" u="sng" dirty="0">
                <a:solidFill>
                  <a:srgbClr val="0000FF"/>
                </a:solidFill>
              </a:rPr>
              <a:t> </a:t>
            </a:r>
            <a:r>
              <a:rPr lang="en-US" sz="1600" u="sng" dirty="0">
                <a:solidFill>
                  <a:srgbClr val="FF0000"/>
                </a:solidFill>
              </a:rPr>
              <a:t>Malware</a:t>
            </a:r>
            <a:r>
              <a:rPr lang="en-US" sz="1600" u="sng" dirty="0">
                <a:solidFill>
                  <a:srgbClr val="0000FF"/>
                </a:solidFill>
              </a:rPr>
              <a:t> Scanner</a:t>
            </a:r>
            <a:endParaRPr lang="en-US" sz="1600" dirty="0">
              <a:solidFill>
                <a:srgbClr val="0000FF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53FCE45-E870-4D8D-BF38-86368DE5AFB5}"/>
              </a:ext>
            </a:extLst>
          </p:cNvPr>
          <p:cNvSpPr txBox="1"/>
          <p:nvPr/>
        </p:nvSpPr>
        <p:spPr>
          <a:xfrm>
            <a:off x="1066800" y="1905000"/>
            <a:ext cx="1775935" cy="276999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bg-BG" sz="1200" dirty="0">
                <a:solidFill>
                  <a:srgbClr val="FF6600"/>
                </a:solidFill>
              </a:rPr>
              <a:t>Следи и Информира</a:t>
            </a:r>
            <a:r>
              <a:rPr lang="bg-BG" sz="1200" dirty="0"/>
              <a:t> за:</a:t>
            </a:r>
            <a:endParaRPr lang="en-US" sz="12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458EB8B-D68F-4F78-8247-A0ABFF905292}"/>
              </a:ext>
            </a:extLst>
          </p:cNvPr>
          <p:cNvSpPr txBox="1"/>
          <p:nvPr/>
        </p:nvSpPr>
        <p:spPr>
          <a:xfrm>
            <a:off x="1066800" y="2113002"/>
            <a:ext cx="1775935" cy="707886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sz="1000" dirty="0"/>
              <a:t>SUSPICIOUS Events (</a:t>
            </a:r>
            <a:r>
              <a:rPr lang="bg-BG" sz="1000" dirty="0"/>
              <a:t>СЪМНИТЕЛНИ Събития</a:t>
            </a:r>
            <a:r>
              <a:rPr lang="en-US" sz="1000" dirty="0"/>
              <a:t>)</a:t>
            </a:r>
            <a:endParaRPr lang="bg-BG" sz="1000" dirty="0"/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sz="1000" dirty="0"/>
              <a:t>MALICIOUS Code </a:t>
            </a:r>
            <a:r>
              <a:rPr lang="bg-BG" sz="1000" dirty="0"/>
              <a:t>(ЗЛОВРЕДЕН Код)</a:t>
            </a:r>
            <a:endParaRPr lang="en-US" sz="10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A0308D9-A8D7-4958-A465-921B6ADDC772}"/>
              </a:ext>
            </a:extLst>
          </p:cNvPr>
          <p:cNvSpPr txBox="1"/>
          <p:nvPr/>
        </p:nvSpPr>
        <p:spPr>
          <a:xfrm>
            <a:off x="5668211" y="2057400"/>
            <a:ext cx="1646989" cy="338554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bg-BG" sz="1600" u="sng" dirty="0"/>
              <a:t>4. </a:t>
            </a:r>
            <a:r>
              <a:rPr lang="en-US" sz="1600" u="sng" dirty="0" err="1">
                <a:solidFill>
                  <a:srgbClr val="0000FF"/>
                </a:solidFill>
              </a:rPr>
              <a:t>Sucuri</a:t>
            </a:r>
            <a:r>
              <a:rPr lang="en-US" sz="1600" u="sng" dirty="0">
                <a:solidFill>
                  <a:srgbClr val="0000FF"/>
                </a:solidFill>
              </a:rPr>
              <a:t> </a:t>
            </a:r>
            <a:r>
              <a:rPr lang="en-US" sz="1600" u="sng" dirty="0">
                <a:solidFill>
                  <a:srgbClr val="FF0000"/>
                </a:solidFill>
              </a:rPr>
              <a:t>Firewall</a:t>
            </a:r>
            <a:endParaRPr lang="en-US" sz="16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D37BA2A-145C-49DF-8636-967EF4E9DCF4}"/>
              </a:ext>
            </a:extLst>
          </p:cNvPr>
          <p:cNvSpPr txBox="1"/>
          <p:nvPr/>
        </p:nvSpPr>
        <p:spPr>
          <a:xfrm>
            <a:off x="4876800" y="2313801"/>
            <a:ext cx="2129429" cy="276999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bg-BG" sz="1200" dirty="0"/>
              <a:t>Предоставя ни </a:t>
            </a:r>
            <a:r>
              <a:rPr lang="bg-BG" sz="1200" dirty="0">
                <a:solidFill>
                  <a:srgbClr val="FF6600"/>
                </a:solidFill>
              </a:rPr>
              <a:t>КОНТРОЛ</a:t>
            </a:r>
            <a:r>
              <a:rPr lang="bg-BG" sz="1200" dirty="0"/>
              <a:t> над:</a:t>
            </a:r>
            <a:endParaRPr lang="en-US" sz="12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F242B7B-90B6-45C5-B6B3-C153D8E8709F}"/>
              </a:ext>
            </a:extLst>
          </p:cNvPr>
          <p:cNvSpPr txBox="1"/>
          <p:nvPr/>
        </p:nvSpPr>
        <p:spPr>
          <a:xfrm>
            <a:off x="4876800" y="2514600"/>
            <a:ext cx="3581401" cy="707886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sz="1000" dirty="0"/>
              <a:t>Settings VISIBILITY </a:t>
            </a:r>
            <a:r>
              <a:rPr lang="bg-BG" sz="1000" dirty="0"/>
              <a:t>(ПОВЕРИТЕЛНОСТ на Настройките)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sz="1000" dirty="0"/>
              <a:t>Audit LOGS </a:t>
            </a:r>
            <a:r>
              <a:rPr lang="bg-BG" sz="1000" dirty="0"/>
              <a:t>(ЖУРНАЛИЗАНЕ на Събития)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sz="1000" dirty="0"/>
              <a:t>IP </a:t>
            </a:r>
            <a:r>
              <a:rPr lang="en-US" sz="1000" dirty="0" err="1"/>
              <a:t>Blackisting</a:t>
            </a:r>
            <a:r>
              <a:rPr lang="en-US" sz="1000" dirty="0"/>
              <a:t> (</a:t>
            </a:r>
            <a:r>
              <a:rPr lang="bg-BG" sz="1000" dirty="0"/>
              <a:t>Включване в „Черен списък“ с на </a:t>
            </a:r>
            <a:r>
              <a:rPr lang="en-US" sz="1000" dirty="0"/>
              <a:t>IP</a:t>
            </a:r>
            <a:r>
              <a:rPr lang="bg-BG" sz="1000" dirty="0"/>
              <a:t>-Адреси</a:t>
            </a:r>
            <a:r>
              <a:rPr lang="en-US" sz="1000" dirty="0"/>
              <a:t>)</a:t>
            </a:r>
            <a:endParaRPr lang="bg-BG" sz="1000" dirty="0"/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sz="1000" dirty="0"/>
              <a:t>Cache </a:t>
            </a:r>
            <a:r>
              <a:rPr lang="bg-BG" sz="1000" dirty="0"/>
              <a:t>(„Буфер“)</a:t>
            </a:r>
            <a:endParaRPr lang="en-US" sz="10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A1D7024-7F4B-44C3-AF86-657C17C19632}"/>
              </a:ext>
            </a:extLst>
          </p:cNvPr>
          <p:cNvSpPr txBox="1"/>
          <p:nvPr/>
        </p:nvSpPr>
        <p:spPr>
          <a:xfrm>
            <a:off x="729233" y="2920425"/>
            <a:ext cx="3995167" cy="584775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bg-BG" sz="1600" u="sng" dirty="0"/>
              <a:t>5. Опции за </a:t>
            </a:r>
            <a:r>
              <a:rPr lang="bg-BG" sz="1600" u="sng" dirty="0">
                <a:solidFill>
                  <a:srgbClr val="FF0000"/>
                </a:solidFill>
              </a:rPr>
              <a:t>ЗАСИЛВАНЕ</a:t>
            </a:r>
            <a:r>
              <a:rPr lang="bg-BG" sz="1600" u="sng" dirty="0"/>
              <a:t> на </a:t>
            </a:r>
            <a:r>
              <a:rPr lang="bg-BG" sz="1600" u="sng" dirty="0">
                <a:solidFill>
                  <a:srgbClr val="0000FF"/>
                </a:solidFill>
              </a:rPr>
              <a:t>Информационната безопасност</a:t>
            </a:r>
            <a:endParaRPr lang="en-US" sz="1600" dirty="0">
              <a:solidFill>
                <a:srgbClr val="0000FF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04BE25D-75BC-435C-8CE7-56A58E29A629}"/>
              </a:ext>
            </a:extLst>
          </p:cNvPr>
          <p:cNvSpPr txBox="1"/>
          <p:nvPr/>
        </p:nvSpPr>
        <p:spPr>
          <a:xfrm>
            <a:off x="762000" y="3427512"/>
            <a:ext cx="1416798" cy="276999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1200" dirty="0"/>
              <a:t>Website</a:t>
            </a:r>
            <a:r>
              <a:rPr lang="en-US" sz="1200" dirty="0">
                <a:solidFill>
                  <a:srgbClr val="FF6600"/>
                </a:solidFill>
              </a:rPr>
              <a:t> Hardening</a:t>
            </a:r>
            <a:r>
              <a:rPr lang="bg-BG" sz="1200" dirty="0"/>
              <a:t>:</a:t>
            </a:r>
            <a:endParaRPr lang="en-US" sz="12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8A30E06-1CEF-42F5-8EB7-0A324E1CEEE5}"/>
              </a:ext>
            </a:extLst>
          </p:cNvPr>
          <p:cNvSpPr txBox="1"/>
          <p:nvPr/>
        </p:nvSpPr>
        <p:spPr>
          <a:xfrm>
            <a:off x="2057400" y="3483114"/>
            <a:ext cx="2213971" cy="553998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bg-BG" sz="1000" dirty="0"/>
              <a:t>Комплекс от Опции за ЗАСИЛВАНЕ Информационната безопасност на Сайта</a:t>
            </a:r>
            <a:endParaRPr lang="en-US" sz="10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EFD2003-32E2-4952-B2AD-EAFD89714EA3}"/>
              </a:ext>
            </a:extLst>
          </p:cNvPr>
          <p:cNvSpPr txBox="1"/>
          <p:nvPr/>
        </p:nvSpPr>
        <p:spPr>
          <a:xfrm>
            <a:off x="5845842" y="3166646"/>
            <a:ext cx="3069558" cy="338554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bg-BG" sz="1600" u="sng" dirty="0"/>
              <a:t>6. </a:t>
            </a:r>
            <a:r>
              <a:rPr lang="bg-BG" sz="1600" u="sng" dirty="0">
                <a:solidFill>
                  <a:srgbClr val="FF0000"/>
                </a:solidFill>
              </a:rPr>
              <a:t>Неуспешни Опити</a:t>
            </a:r>
            <a:r>
              <a:rPr lang="bg-BG" sz="1600" u="sng" dirty="0"/>
              <a:t> за </a:t>
            </a:r>
            <a:r>
              <a:rPr lang="bg-BG" sz="1600" u="sng" dirty="0">
                <a:solidFill>
                  <a:srgbClr val="FF0000"/>
                </a:solidFill>
              </a:rPr>
              <a:t>Влизане</a:t>
            </a:r>
            <a:endParaRPr lang="en-US" sz="16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4B4C46F-E735-4E3B-8FEC-4B592F5A6373}"/>
              </a:ext>
            </a:extLst>
          </p:cNvPr>
          <p:cNvSpPr txBox="1"/>
          <p:nvPr/>
        </p:nvSpPr>
        <p:spPr>
          <a:xfrm>
            <a:off x="5871186" y="3429000"/>
            <a:ext cx="2092239" cy="276999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bg-BG" sz="1200" dirty="0">
                <a:solidFill>
                  <a:srgbClr val="FF6600"/>
                </a:solidFill>
              </a:rPr>
              <a:t>Предоставя Информация  </a:t>
            </a:r>
            <a:r>
              <a:rPr lang="bg-BG" sz="1200" dirty="0"/>
              <a:t>за:</a:t>
            </a:r>
            <a:endParaRPr lang="en-US" sz="12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ECE8FD1-ED0F-429D-AB37-E5C92FFC0147}"/>
              </a:ext>
            </a:extLst>
          </p:cNvPr>
          <p:cNvSpPr txBox="1"/>
          <p:nvPr/>
        </p:nvSpPr>
        <p:spPr>
          <a:xfrm>
            <a:off x="5871185" y="3637002"/>
            <a:ext cx="2282215" cy="553998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bg-BG" sz="1000" dirty="0"/>
              <a:t>НЕУСПЕШНИ Опити за Влизане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bg-BG" sz="1000" dirty="0"/>
              <a:t>Успешни Опити за Влизане (</a:t>
            </a:r>
            <a:r>
              <a:rPr lang="en-US" sz="1000" dirty="0"/>
              <a:t>Logins</a:t>
            </a:r>
            <a:r>
              <a:rPr lang="bg-BG" sz="1000" dirty="0"/>
              <a:t>)</a:t>
            </a:r>
            <a:endParaRPr lang="en-US" sz="1000" dirty="0"/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000" dirty="0"/>
              <a:t>Online </a:t>
            </a:r>
            <a:r>
              <a:rPr lang="bg-BG" sz="1000" dirty="0"/>
              <a:t>Потребители</a:t>
            </a:r>
            <a:endParaRPr lang="en-US" sz="10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BCC2BF0-F5B5-411D-8201-B366BFF6C263}"/>
              </a:ext>
            </a:extLst>
          </p:cNvPr>
          <p:cNvSpPr txBox="1"/>
          <p:nvPr/>
        </p:nvSpPr>
        <p:spPr>
          <a:xfrm>
            <a:off x="2506500" y="4038600"/>
            <a:ext cx="1684500" cy="338554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bg-BG" sz="1600" u="sng" dirty="0"/>
              <a:t>7. </a:t>
            </a:r>
            <a:r>
              <a:rPr lang="en-US" sz="1600" u="sng" dirty="0">
                <a:solidFill>
                  <a:srgbClr val="0000FF"/>
                </a:solidFill>
              </a:rPr>
              <a:t>Post-</a:t>
            </a:r>
            <a:r>
              <a:rPr lang="en-US" sz="1600" u="sng" dirty="0">
                <a:solidFill>
                  <a:srgbClr val="FF0000"/>
                </a:solidFill>
              </a:rPr>
              <a:t>Hack</a:t>
            </a:r>
            <a:r>
              <a:rPr lang="en-US" sz="1600" u="sng" dirty="0"/>
              <a:t> Tools</a:t>
            </a:r>
            <a:endParaRPr lang="en-US" sz="1600" dirty="0">
              <a:solidFill>
                <a:srgbClr val="0000FF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7782596-4530-4774-86CB-536B0F4555CB}"/>
              </a:ext>
            </a:extLst>
          </p:cNvPr>
          <p:cNvSpPr txBox="1"/>
          <p:nvPr/>
        </p:nvSpPr>
        <p:spPr>
          <a:xfrm>
            <a:off x="2510430" y="4322802"/>
            <a:ext cx="1997944" cy="738664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bg-BG" sz="1000" dirty="0"/>
              <a:t>МНОЖЕСТВО </a:t>
            </a:r>
            <a:r>
              <a:rPr lang="bg-BG" sz="1200" dirty="0">
                <a:solidFill>
                  <a:srgbClr val="FF6600"/>
                </a:solidFill>
              </a:rPr>
              <a:t>Инструменти</a:t>
            </a:r>
            <a:r>
              <a:rPr lang="bg-BG" sz="1000" dirty="0"/>
              <a:t> за РЕАГИРАНЕ при Подозрения за Зловредни изменения (</a:t>
            </a:r>
            <a:r>
              <a:rPr lang="en-US" sz="1000" dirty="0"/>
              <a:t>Hack</a:t>
            </a:r>
            <a:r>
              <a:rPr lang="bg-BG" sz="1000" dirty="0"/>
              <a:t>)</a:t>
            </a:r>
            <a:endParaRPr lang="en-US" sz="10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14BF1B4-2EE4-4B27-B510-286789A04A60}"/>
              </a:ext>
            </a:extLst>
          </p:cNvPr>
          <p:cNvSpPr txBox="1"/>
          <p:nvPr/>
        </p:nvSpPr>
        <p:spPr>
          <a:xfrm>
            <a:off x="5791200" y="4191000"/>
            <a:ext cx="1593706" cy="338554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1600" u="sng" dirty="0"/>
              <a:t>8</a:t>
            </a:r>
            <a:r>
              <a:rPr lang="bg-BG" sz="1600" u="sng" dirty="0"/>
              <a:t>. </a:t>
            </a:r>
            <a:r>
              <a:rPr lang="en-US" sz="1600" u="sng" dirty="0">
                <a:solidFill>
                  <a:srgbClr val="FF0000"/>
                </a:solidFill>
              </a:rPr>
              <a:t>Security </a:t>
            </a:r>
            <a:r>
              <a:rPr lang="en-US" sz="1600" u="sng" dirty="0">
                <a:solidFill>
                  <a:srgbClr val="0000FF"/>
                </a:solidFill>
              </a:rPr>
              <a:t>Alerts</a:t>
            </a:r>
            <a:endParaRPr lang="en-US" sz="1600" dirty="0">
              <a:solidFill>
                <a:srgbClr val="0000FF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16A8855-E11A-498B-9866-0887CBCB4646}"/>
              </a:ext>
            </a:extLst>
          </p:cNvPr>
          <p:cNvSpPr txBox="1"/>
          <p:nvPr/>
        </p:nvSpPr>
        <p:spPr>
          <a:xfrm>
            <a:off x="5181600" y="4495800"/>
            <a:ext cx="3399841" cy="276999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bg-BG" sz="1200" dirty="0">
                <a:solidFill>
                  <a:srgbClr val="FF6600"/>
                </a:solidFill>
              </a:rPr>
              <a:t>Настройки Уведомления относно Безопасността</a:t>
            </a:r>
            <a:r>
              <a:rPr lang="bg-BG" sz="1200" dirty="0"/>
              <a:t>:</a:t>
            </a:r>
            <a:endParaRPr lang="en-US" sz="1200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C95127E-1F93-46DE-BED2-65848609A20C}"/>
              </a:ext>
            </a:extLst>
          </p:cNvPr>
          <p:cNvSpPr txBox="1"/>
          <p:nvPr/>
        </p:nvSpPr>
        <p:spPr>
          <a:xfrm>
            <a:off x="5181600" y="4702314"/>
            <a:ext cx="1997944" cy="707886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bg-BG" sz="1000" dirty="0"/>
              <a:t>МНОЖЕСТВО Инструменти за РЕАГИРАНЕ при Подозрения за Зловредни изменения (</a:t>
            </a:r>
            <a:r>
              <a:rPr lang="en-US" sz="1000" dirty="0"/>
              <a:t>Hack</a:t>
            </a:r>
            <a:r>
              <a:rPr lang="bg-BG" sz="1000" dirty="0"/>
              <a:t>)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42824199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BA1FB-927E-47FE-AB6A-2C3ACE7B74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AB7DD1-04C7-49CB-B9D3-7E56477014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8C40F3-FA6D-4F95-9EBC-EF52E87E8C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6C8E4-75DA-4013-BBDC-FCE0CEAEFCAB}" type="datetime1">
              <a:rPr lang="bg-BG" smtClean="0"/>
              <a:t>11.7.2019 г.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5897F0-B963-44F6-A0AE-FB27806803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34E5D-357F-4193-8BCE-89C0C4C454A4}" type="slidenum">
              <a:rPr lang="en-US" smtClean="0"/>
              <a:t>34</a:t>
            </a:fld>
            <a:endParaRPr lang="en-US"/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485047F7-8043-4ABE-959D-1AD2EA24DD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657600" y="0"/>
            <a:ext cx="3343275" cy="33528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hlinkClick r:id="rId4"/>
            <a:extLst>
              <a:ext uri="{FF2B5EF4-FFF2-40B4-BE49-F238E27FC236}">
                <a16:creationId xmlns:a16="http://schemas.microsoft.com/office/drawing/2014/main" id="{7E7660E4-586F-4172-81E8-5586318F0C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657600" y="3430200"/>
            <a:ext cx="3345003" cy="33516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7300435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BA4E44D7-1DF6-48CD-B8F3-4F5B293F59F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96000"/>
            <a:ext cx="9144000" cy="762000"/>
          </a:xfrm>
          <a:prstGeom prst="rect">
            <a:avLst/>
          </a:prstGeom>
        </p:spPr>
      </p:pic>
      <p:pic>
        <p:nvPicPr>
          <p:cNvPr id="6" name="Picture 3">
            <a:extLst>
              <a:ext uri="{FF2B5EF4-FFF2-40B4-BE49-F238E27FC236}">
                <a16:creationId xmlns:a16="http://schemas.microsoft.com/office/drawing/2014/main" id="{8A81F01C-A853-4DDE-A873-4C1766D633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02201"/>
            <a:ext cx="8534400" cy="5073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2569A5DF-63A7-472A-A97B-354B5BD7A3C8}"/>
              </a:ext>
            </a:extLst>
          </p:cNvPr>
          <p:cNvSpPr txBox="1">
            <a:spLocks/>
          </p:cNvSpPr>
          <p:nvPr/>
        </p:nvSpPr>
        <p:spPr>
          <a:xfrm>
            <a:off x="68580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dirty="0"/>
              <a:t>Стр. </a:t>
            </a:r>
            <a:fld id="{71734E5D-357F-4193-8BCE-89C0C4C454A4}" type="slidenum">
              <a:rPr lang="en-US" smtClean="0"/>
              <a:pPr/>
              <a:t>4</a:t>
            </a:fld>
            <a:r>
              <a:rPr lang="bg-BG" dirty="0"/>
              <a:t> от 33</a:t>
            </a:r>
            <a:endParaRPr lang="en-US" dirty="0"/>
          </a:p>
        </p:txBody>
      </p:sp>
      <p:pic>
        <p:nvPicPr>
          <p:cNvPr id="13" name="Content Placeholder 12">
            <a:hlinkClick r:id="rId4"/>
            <a:extLst>
              <a:ext uri="{FF2B5EF4-FFF2-40B4-BE49-F238E27FC236}">
                <a16:creationId xmlns:a16="http://schemas.microsoft.com/office/drawing/2014/main" id="{D66E3908-D2FB-44B0-9FAD-60405827F8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381000" y="685800"/>
            <a:ext cx="1657350" cy="285750"/>
          </a:xfrm>
          <a:prstGeom prst="rect">
            <a:avLst/>
          </a:prstGeom>
        </p:spPr>
      </p:pic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0D169DEE-1876-4AC5-A257-7B1A98C916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1790966"/>
              </p:ext>
            </p:extLst>
          </p:nvPr>
        </p:nvGraphicFramePr>
        <p:xfrm>
          <a:off x="762000" y="990600"/>
          <a:ext cx="7620000" cy="4770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7800">
                  <a:extLst>
                    <a:ext uri="{9D8B030D-6E8A-4147-A177-3AD203B41FA5}">
                      <a16:colId xmlns:a16="http://schemas.microsoft.com/office/drawing/2014/main" val="2856129861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1427869915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24527089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3089769657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3752123035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3280685628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endParaRPr lang="bg-BG" dirty="0"/>
                    </a:p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1683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fontAlgn="base"/>
                      <a:endParaRPr lang="bg-BG" sz="1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 fontAlgn="base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Blogger</a:t>
                      </a:r>
                    </a:p>
                    <a:p>
                      <a:pPr algn="ctr" fontAlgn="base"/>
                      <a:r>
                        <a:rPr lang="en-US" sz="1800" b="0" i="0" kern="1200" baseline="300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€3</a:t>
                      </a:r>
                      <a:r>
                        <a:rPr lang="bg-BG" sz="1800" b="0" i="0" kern="1200" baseline="300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на месец</a:t>
                      </a:r>
                      <a:endParaRPr lang="en-US" sz="1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 fontAlgn="base"/>
                      <a:r>
                        <a:rPr lang="bg-BG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Считано на Годишна база</a:t>
                      </a:r>
                      <a:endParaRPr lang="en-US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bg-BG" dirty="0"/>
                    </a:p>
                    <a:p>
                      <a:pPr algn="ctr" fontAlgn="base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Personal</a:t>
                      </a:r>
                    </a:p>
                    <a:p>
                      <a:pPr algn="ctr" fontAlgn="base"/>
                      <a:r>
                        <a:rPr lang="en-US" sz="1800" b="0" i="0" kern="1200" baseline="300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€5</a:t>
                      </a:r>
                      <a:r>
                        <a:rPr lang="bg-BG" sz="1800" b="0" i="0" kern="1200" baseline="300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на месец</a:t>
                      </a:r>
                      <a:endParaRPr lang="en-US" sz="1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 fontAlgn="base"/>
                      <a:r>
                        <a:rPr lang="bg-BG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Считано на Годишна база</a:t>
                      </a:r>
                      <a:endParaRPr lang="en-US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bg-BG" dirty="0"/>
                    </a:p>
                    <a:p>
                      <a:pPr algn="ctr" fontAlgn="base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Premium</a:t>
                      </a:r>
                    </a:p>
                    <a:p>
                      <a:pPr algn="ctr" fontAlgn="base"/>
                      <a:r>
                        <a:rPr lang="en-US" sz="1800" b="0" i="0" kern="1200" baseline="300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€8</a:t>
                      </a:r>
                      <a:r>
                        <a:rPr lang="bg-BG" sz="1800" b="0" i="0" kern="1200" baseline="300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на месец</a:t>
                      </a:r>
                      <a:endParaRPr lang="en-US" sz="1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 fontAlgn="base"/>
                      <a:r>
                        <a:rPr lang="bg-BG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Считано на Годишна база</a:t>
                      </a:r>
                      <a:endParaRPr lang="en-US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bg-BG" dirty="0"/>
                    </a:p>
                    <a:p>
                      <a:pPr algn="ctr" fontAlgn="base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Business</a:t>
                      </a:r>
                    </a:p>
                    <a:p>
                      <a:pPr algn="ctr" fontAlgn="base"/>
                      <a:r>
                        <a:rPr lang="en-US" sz="1800" b="0" i="0" kern="1200" baseline="300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€25</a:t>
                      </a:r>
                      <a:r>
                        <a:rPr lang="bg-BG" sz="1800" b="0" i="0" kern="1200" baseline="300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на месец</a:t>
                      </a:r>
                      <a:endParaRPr lang="en-US" sz="1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Считано на Годишна база</a:t>
                      </a:r>
                      <a:endParaRPr lang="en-US" sz="11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bg-BG" dirty="0"/>
                    </a:p>
                    <a:p>
                      <a:pPr algn="ctr" fontAlgn="base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eCommerce</a:t>
                      </a:r>
                    </a:p>
                    <a:p>
                      <a:pPr algn="ctr" fontAlgn="base"/>
                      <a:r>
                        <a:rPr lang="en-US" sz="1800" b="0" i="0" kern="1200" baseline="300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€25</a:t>
                      </a:r>
                      <a:r>
                        <a:rPr lang="bg-BG" sz="1800" b="0" i="0" kern="1200" baseline="300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на месец</a:t>
                      </a:r>
                      <a:endParaRPr lang="en-US" sz="1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Считано на Годишна база</a:t>
                      </a:r>
                      <a:endParaRPr lang="en-US" sz="11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bg-B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68558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bg-BG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Подходящ</a:t>
                      </a:r>
                      <a:r>
                        <a:rPr lang="en-US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bg-BG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за</a:t>
                      </a:r>
                      <a:r>
                        <a:rPr lang="en-US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Blogger</a:t>
                      </a:r>
                      <a:r>
                        <a:rPr lang="bg-BG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-и</a:t>
                      </a:r>
                      <a:r>
                        <a:rPr lang="en-US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</a:t>
                      </a:r>
                      <a:endParaRPr lang="bg-BG" sz="11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Възможност да Именуваме своя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Blog 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с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желано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.blog 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Име на 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Domain 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и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да премахнем всякакви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WordPress.com 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Реклами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Възможност да разполагаме с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допълнително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Storage-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Пространство и 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email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-Поддръжка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bg-BG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Подходящ за</a:t>
                      </a:r>
                      <a:r>
                        <a:rPr lang="en-US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bg-BG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Персонални цели</a:t>
                      </a:r>
                      <a:r>
                        <a:rPr lang="en-US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</a:t>
                      </a:r>
                      <a:endParaRPr lang="bg-BG" sz="11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Можем да дадем на своя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Web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-Сайт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желано от нас Име на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Domain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и да премахнем всякакви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WordPress.com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Реклами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Възможност да разполагаме с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Висококачествен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email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live chat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Поддръжка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en-US" sz="11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bg-BG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Подходящ за</a:t>
                      </a:r>
                      <a:r>
                        <a:rPr lang="en-US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bg-BG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Предприемачи и лица, упражняващи Свободни професии</a:t>
                      </a:r>
                      <a:r>
                        <a:rPr lang="en-US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</a:t>
                      </a:r>
                      <a:endParaRPr lang="bg-BG" sz="11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Възможност за изграждане на собствен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Web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-Сайт с модерни Инструменти за Разработка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CSS 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Стилизиране; при това, разполагаме с изобилно Пространство за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Аудио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и Видео и възможност да 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публикуваме Реклами с Комерсиална цел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bg-BG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Подходящ за</a:t>
                      </a:r>
                      <a:r>
                        <a:rPr lang="en-US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bg-BG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представители на Малкия бизнес</a:t>
                      </a:r>
                      <a:r>
                        <a:rPr lang="en-US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</a:t>
                      </a:r>
                      <a:endParaRPr lang="bg-BG" sz="11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Разполагаме неограничено с 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Premium-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и 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Business-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Шаблони за Теми за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нашия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Business Web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-Сайт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с 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Google Analytics 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Поддръжка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с Неограничено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Storage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-Пространство и можем да премахнем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WordPress.com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-Брандирането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bg-BG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Подходящ за</a:t>
                      </a:r>
                      <a:r>
                        <a:rPr lang="en-US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Online</a:t>
                      </a:r>
                      <a:r>
                        <a:rPr lang="bg-BG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-Магазини</a:t>
                      </a:r>
                      <a:r>
                        <a:rPr lang="en-US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</a:t>
                      </a:r>
                      <a:endParaRPr lang="bg-BG" sz="11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С такава работеща Организация на Универсален 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Online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-Магазин, продаваме както Продукти, така и Услуги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Конкретният План включва възможности за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първокласно Интегриране и Мащабируемост, в унисон с разрастването на нашия Бизнес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8374327"/>
                  </a:ext>
                </a:extLst>
              </a:tr>
            </a:tbl>
          </a:graphicData>
        </a:graphic>
      </p:graphicFrame>
      <p:pic>
        <p:nvPicPr>
          <p:cNvPr id="16" name="Picture 15">
            <a:hlinkClick r:id="rId6"/>
            <a:extLst>
              <a:ext uri="{FF2B5EF4-FFF2-40B4-BE49-F238E27FC236}">
                <a16:creationId xmlns:a16="http://schemas.microsoft.com/office/drawing/2014/main" id="{54136B13-A4A0-4921-A929-C01B748BFD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3000" y="1679892"/>
            <a:ext cx="328613" cy="328613"/>
          </a:xfrm>
          <a:prstGeom prst="rect">
            <a:avLst/>
          </a:prstGeom>
        </p:spPr>
      </p:pic>
      <p:pic>
        <p:nvPicPr>
          <p:cNvPr id="17" name="Picture 16">
            <a:hlinkClick r:id="rId8"/>
            <a:extLst>
              <a:ext uri="{FF2B5EF4-FFF2-40B4-BE49-F238E27FC236}">
                <a16:creationId xmlns:a16="http://schemas.microsoft.com/office/drawing/2014/main" id="{9B9268B3-4E3E-47A2-8AC3-DF3C9036C3C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19387" y="1679892"/>
            <a:ext cx="328613" cy="328613"/>
          </a:xfrm>
          <a:prstGeom prst="rect">
            <a:avLst/>
          </a:prstGeom>
        </p:spPr>
      </p:pic>
      <p:pic>
        <p:nvPicPr>
          <p:cNvPr id="18" name="Picture 17">
            <a:hlinkClick r:id="rId10"/>
            <a:extLst>
              <a:ext uri="{FF2B5EF4-FFF2-40B4-BE49-F238E27FC236}">
                <a16:creationId xmlns:a16="http://schemas.microsoft.com/office/drawing/2014/main" id="{B5B7005D-FAC5-4826-ADB7-706C5BBEE5D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267200" y="1679892"/>
            <a:ext cx="328613" cy="32861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5211FFF-6666-46CA-AAA4-9C46A03C016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876800" y="1094105"/>
            <a:ext cx="3095625" cy="43815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C3EAF20-1D6D-497D-AE16-021E8C27309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00125" y="1094105"/>
            <a:ext cx="3114675" cy="438150"/>
          </a:xfrm>
          <a:prstGeom prst="rect">
            <a:avLst/>
          </a:prstGeom>
        </p:spPr>
      </p:pic>
      <p:pic>
        <p:nvPicPr>
          <p:cNvPr id="25" name="Picture 24">
            <a:hlinkClick r:id="rId14"/>
            <a:extLst>
              <a:ext uri="{FF2B5EF4-FFF2-40B4-BE49-F238E27FC236}">
                <a16:creationId xmlns:a16="http://schemas.microsoft.com/office/drawing/2014/main" id="{17DA1BAB-BE64-4B23-9E37-0CD73FA35F4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843587" y="1679892"/>
            <a:ext cx="328613" cy="328613"/>
          </a:xfrm>
          <a:prstGeom prst="rect">
            <a:avLst/>
          </a:prstGeom>
        </p:spPr>
      </p:pic>
      <p:pic>
        <p:nvPicPr>
          <p:cNvPr id="26" name="Picture 25">
            <a:hlinkClick r:id="rId16"/>
            <a:extLst>
              <a:ext uri="{FF2B5EF4-FFF2-40B4-BE49-F238E27FC236}">
                <a16:creationId xmlns:a16="http://schemas.microsoft.com/office/drawing/2014/main" id="{C5817683-492C-48DA-9B9B-0540BFC70F9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391400" y="1679892"/>
            <a:ext cx="328613" cy="328613"/>
          </a:xfrm>
          <a:prstGeom prst="rect">
            <a:avLst/>
          </a:prstGeom>
        </p:spPr>
      </p:pic>
      <p:sp>
        <p:nvSpPr>
          <p:cNvPr id="19" name="Date Placeholder 3">
            <a:extLst>
              <a:ext uri="{FF2B5EF4-FFF2-40B4-BE49-F238E27FC236}">
                <a16:creationId xmlns:a16="http://schemas.microsoft.com/office/drawing/2014/main" id="{BB5E71BB-9C7C-4424-B075-C0A1B15BAA75}"/>
              </a:ext>
            </a:extLst>
          </p:cNvPr>
          <p:cNvSpPr txBox="1">
            <a:spLocks/>
          </p:cNvSpPr>
          <p:nvPr/>
        </p:nvSpPr>
        <p:spPr>
          <a:xfrm>
            <a:off x="1524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bg-BG" dirty="0"/>
              <a:t>Дата: </a:t>
            </a:r>
            <a:fld id="{4836C8E4-75DA-4013-BBDC-FCE0CEAEFCAB}" type="datetime1">
              <a:rPr lang="bg-BG" smtClean="0"/>
              <a:pPr>
                <a:spcAft>
                  <a:spcPts val="600"/>
                </a:spcAft>
              </a:pPr>
              <a:t>11.7.2019 г.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07645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hlinkClick r:id="rId2"/>
            <a:extLst>
              <a:ext uri="{FF2B5EF4-FFF2-40B4-BE49-F238E27FC236}">
                <a16:creationId xmlns:a16="http://schemas.microsoft.com/office/drawing/2014/main" id="{9CBF2807-C5D7-41A4-A3F7-5864155476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2600" y="738187"/>
            <a:ext cx="4557713" cy="2462213"/>
          </a:xfrm>
          <a:prstGeom prst="rect">
            <a:avLst/>
          </a:prstGeom>
        </p:spPr>
      </p:pic>
      <p:pic>
        <p:nvPicPr>
          <p:cNvPr id="6" name="Picture 5">
            <a:hlinkClick r:id="rId4"/>
            <a:extLst>
              <a:ext uri="{FF2B5EF4-FFF2-40B4-BE49-F238E27FC236}">
                <a16:creationId xmlns:a16="http://schemas.microsoft.com/office/drawing/2014/main" id="{84AFD79B-2118-40C3-81D6-197C95BE30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62125" y="3000375"/>
            <a:ext cx="5248275" cy="3248025"/>
          </a:xfrm>
          <a:prstGeom prst="rect">
            <a:avLst/>
          </a:prstGeom>
        </p:spPr>
      </p:pic>
      <p:pic>
        <p:nvPicPr>
          <p:cNvPr id="10" name="Content Placeholder 5">
            <a:extLst>
              <a:ext uri="{FF2B5EF4-FFF2-40B4-BE49-F238E27FC236}">
                <a16:creationId xmlns:a16="http://schemas.microsoft.com/office/drawing/2014/main" id="{D9E127F0-DFE2-42A9-99DA-19907F16DB4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96000"/>
            <a:ext cx="9144000" cy="762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E2A01B-CCC9-477F-8860-9A752DC14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WordPress.org vs. WordPress.com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C56084-0CCE-43B8-8C71-9E51248EC7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143000"/>
            <a:ext cx="3581400" cy="48164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b="1" u="sng" dirty="0"/>
              <a:t>Pros</a:t>
            </a:r>
            <a:r>
              <a:rPr lang="en-US" sz="1400" u="sng" dirty="0"/>
              <a:t>:</a:t>
            </a:r>
          </a:p>
          <a:p>
            <a:r>
              <a:rPr lang="bg-BG" sz="1400" dirty="0"/>
              <a:t>Безплатен Софтуер</a:t>
            </a:r>
          </a:p>
          <a:p>
            <a:r>
              <a:rPr lang="bg-BG" sz="1400" dirty="0"/>
              <a:t>100% наша Собственост</a:t>
            </a:r>
          </a:p>
          <a:p>
            <a:r>
              <a:rPr lang="bg-BG" sz="1400" dirty="0"/>
              <a:t>Възможност за Персонализиране на Теми, </a:t>
            </a:r>
            <a:r>
              <a:rPr lang="en-US" sz="1400" dirty="0"/>
              <a:t>Plugin</a:t>
            </a:r>
            <a:r>
              <a:rPr lang="bg-BG" sz="1400" dirty="0"/>
              <a:t>-и, Код</a:t>
            </a:r>
            <a:endParaRPr lang="en-US" sz="1400" dirty="0"/>
          </a:p>
          <a:p>
            <a:r>
              <a:rPr lang="bg-BG" sz="1400" dirty="0"/>
              <a:t>Голям избор на </a:t>
            </a:r>
            <a:r>
              <a:rPr lang="en-US" sz="1400" dirty="0"/>
              <a:t>Plugin</a:t>
            </a:r>
            <a:r>
              <a:rPr lang="bg-BG" sz="1400" dirty="0"/>
              <a:t>-и</a:t>
            </a:r>
          </a:p>
          <a:p>
            <a:r>
              <a:rPr lang="bg-BG" sz="1400" dirty="0"/>
              <a:t>Голям избор за Разширение на Домейн</a:t>
            </a:r>
          </a:p>
          <a:p>
            <a:r>
              <a:rPr lang="bg-BG" sz="1400" dirty="0"/>
              <a:t>Може да се създаде Професионален Сайт</a:t>
            </a:r>
          </a:p>
          <a:p>
            <a:r>
              <a:rPr lang="bg-BG" sz="1400" dirty="0"/>
              <a:t>Може да се създаде всякакъв Вид Сайт</a:t>
            </a:r>
          </a:p>
          <a:p>
            <a:r>
              <a:rPr lang="bg-BG" sz="1400" dirty="0"/>
              <a:t>Можем да Печелим от Рекламни Банери, </a:t>
            </a:r>
            <a:r>
              <a:rPr lang="en-US" sz="1400" b="1" dirty="0">
                <a:hlinkClick r:id="rId7"/>
              </a:rPr>
              <a:t>Affiliate</a:t>
            </a:r>
            <a:r>
              <a:rPr lang="en-US" sz="1400" dirty="0"/>
              <a:t> </a:t>
            </a:r>
            <a:r>
              <a:rPr lang="bg-BG" sz="1400" dirty="0"/>
              <a:t>Системи и др.</a:t>
            </a:r>
          </a:p>
          <a:p>
            <a:r>
              <a:rPr lang="en-US" sz="1400" dirty="0"/>
              <a:t>Backup </a:t>
            </a:r>
            <a:r>
              <a:rPr lang="bg-BG" sz="1400" dirty="0"/>
              <a:t>по желание</a:t>
            </a:r>
          </a:p>
          <a:p>
            <a:r>
              <a:rPr lang="bg-BG" sz="1400" dirty="0"/>
              <a:t>Възможност за </a:t>
            </a:r>
            <a:r>
              <a:rPr lang="en-US" sz="1400" dirty="0"/>
              <a:t>Search Engine </a:t>
            </a:r>
            <a:r>
              <a:rPr lang="en-US" sz="1400" dirty="0" err="1"/>
              <a:t>Optimisation</a:t>
            </a:r>
            <a:endParaRPr lang="en-US" sz="1400" dirty="0"/>
          </a:p>
          <a:p>
            <a:pPr marL="0" indent="0">
              <a:buNone/>
            </a:pPr>
            <a:r>
              <a:rPr lang="en-US" sz="1400" b="1" u="sng" dirty="0"/>
              <a:t>Cons</a:t>
            </a:r>
            <a:r>
              <a:rPr lang="en-US" sz="1400" u="sng" dirty="0"/>
              <a:t>:</a:t>
            </a:r>
          </a:p>
          <a:p>
            <a:r>
              <a:rPr lang="bg-BG" sz="1400" dirty="0"/>
              <a:t>Платени Хостинг и Домейн</a:t>
            </a:r>
          </a:p>
          <a:p>
            <a:r>
              <a:rPr lang="bg-BG" sz="1400" dirty="0"/>
              <a:t>Начално Инсталиране и Конфигуриране</a:t>
            </a:r>
          </a:p>
          <a:p>
            <a:r>
              <a:rPr lang="bg-BG" sz="1400" dirty="0"/>
              <a:t>„Ръчни“ </a:t>
            </a:r>
            <a:r>
              <a:rPr lang="en-US" sz="1400" dirty="0"/>
              <a:t>Update</a:t>
            </a:r>
            <a:r>
              <a:rPr lang="bg-BG" sz="1400" dirty="0"/>
              <a:t>-и</a:t>
            </a:r>
          </a:p>
          <a:p>
            <a:pPr marL="0" indent="0">
              <a:buNone/>
            </a:pPr>
            <a:endParaRPr lang="bg-BG" sz="1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3EDA50-A22D-49DE-8E8B-93924B8B7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58000" y="6477000"/>
            <a:ext cx="2133600" cy="365125"/>
          </a:xfrm>
        </p:spPr>
        <p:txBody>
          <a:bodyPr/>
          <a:lstStyle/>
          <a:p>
            <a:r>
              <a:rPr lang="bg-BG" dirty="0"/>
              <a:t>Стр. </a:t>
            </a:r>
            <a:fld id="{71734E5D-357F-4193-8BCE-89C0C4C454A4}" type="slidenum">
              <a:rPr lang="en-US" smtClean="0"/>
              <a:t>5</a:t>
            </a:fld>
            <a:r>
              <a:rPr lang="bg-BG" dirty="0"/>
              <a:t> от 33</a:t>
            </a:r>
            <a:endParaRPr lang="en-US" dirty="0"/>
          </a:p>
        </p:txBody>
      </p:sp>
      <p:pic>
        <p:nvPicPr>
          <p:cNvPr id="7" name="Picture 3">
            <a:extLst>
              <a:ext uri="{FF2B5EF4-FFF2-40B4-BE49-F238E27FC236}">
                <a16:creationId xmlns:a16="http://schemas.microsoft.com/office/drawing/2014/main" id="{4A9674F6-D0C9-416E-892E-0C9FC9FE21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02201"/>
            <a:ext cx="8534400" cy="5073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4127D2A2-297D-46E3-9E6F-A257E5E1129D}"/>
              </a:ext>
            </a:extLst>
          </p:cNvPr>
          <p:cNvSpPr txBox="1">
            <a:spLocks/>
          </p:cNvSpPr>
          <p:nvPr/>
        </p:nvSpPr>
        <p:spPr>
          <a:xfrm>
            <a:off x="457200" y="3048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EF7F1A"/>
                </a:solidFill>
              </a:rPr>
              <a:t>WordPress.org vs. WordPress.com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C82911B-A4DE-4B17-8350-67DC88C1BD7D}"/>
              </a:ext>
            </a:extLst>
          </p:cNvPr>
          <p:cNvSpPr txBox="1">
            <a:spLocks/>
          </p:cNvSpPr>
          <p:nvPr/>
        </p:nvSpPr>
        <p:spPr>
          <a:xfrm>
            <a:off x="5410200" y="1143000"/>
            <a:ext cx="3581400" cy="521335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b="1" u="sng" dirty="0"/>
              <a:t>Pros</a:t>
            </a:r>
            <a:r>
              <a:rPr lang="en-US" sz="1400" u="sng" dirty="0"/>
              <a:t>:</a:t>
            </a:r>
          </a:p>
          <a:p>
            <a:r>
              <a:rPr lang="bg-BG" sz="1400" dirty="0"/>
              <a:t>Безплатен Хостинг и Домейн</a:t>
            </a:r>
          </a:p>
          <a:p>
            <a:r>
              <a:rPr lang="bg-BG" sz="1400" dirty="0"/>
              <a:t>Без Начални Инсталиране и Конфигуриране</a:t>
            </a:r>
          </a:p>
          <a:p>
            <a:r>
              <a:rPr lang="bg-BG" sz="1400" dirty="0"/>
              <a:t>Автоматичен </a:t>
            </a:r>
            <a:r>
              <a:rPr lang="en-US" sz="1400" dirty="0"/>
              <a:t>Backup</a:t>
            </a:r>
            <a:endParaRPr lang="bg-BG" sz="1400" dirty="0"/>
          </a:p>
          <a:p>
            <a:r>
              <a:rPr lang="bg-BG" sz="1400" dirty="0"/>
              <a:t>Автоматични </a:t>
            </a:r>
            <a:r>
              <a:rPr lang="en-US" sz="1400" dirty="0"/>
              <a:t>Update</a:t>
            </a:r>
            <a:r>
              <a:rPr lang="bg-BG" sz="1400" dirty="0"/>
              <a:t>-и</a:t>
            </a:r>
          </a:p>
          <a:p>
            <a:r>
              <a:rPr lang="bg-BG" sz="1400" dirty="0"/>
              <a:t>Не се занимаваме с Поддръжка на Сайта</a:t>
            </a:r>
          </a:p>
          <a:p>
            <a:r>
              <a:rPr lang="bg-BG" sz="1400" dirty="0"/>
              <a:t>Можем евентуално да закупим Пакет </a:t>
            </a:r>
            <a:r>
              <a:rPr lang="en-US" sz="1400" dirty="0">
                <a:hlinkClick r:id="rId9"/>
              </a:rPr>
              <a:t>Premium</a:t>
            </a:r>
            <a:r>
              <a:rPr lang="en-US" sz="1400" dirty="0"/>
              <a:t> </a:t>
            </a:r>
            <a:r>
              <a:rPr lang="bg-BG" sz="1400" dirty="0"/>
              <a:t>или </a:t>
            </a:r>
            <a:r>
              <a:rPr lang="en-US" sz="1400" dirty="0">
                <a:hlinkClick r:id="rId10"/>
              </a:rPr>
              <a:t>Business</a:t>
            </a:r>
            <a:r>
              <a:rPr lang="en-US" sz="1400" dirty="0"/>
              <a:t> </a:t>
            </a:r>
            <a:r>
              <a:rPr lang="bg-BG" sz="1400" dirty="0"/>
              <a:t>за Професионален Сайт</a:t>
            </a:r>
            <a:endParaRPr lang="en-US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400" b="1" u="sng" dirty="0"/>
              <a:t>Cons</a:t>
            </a:r>
            <a:r>
              <a:rPr lang="en-US" sz="1400" u="sng" dirty="0"/>
              <a:t>:</a:t>
            </a:r>
          </a:p>
          <a:p>
            <a:r>
              <a:rPr lang="bg-BG" sz="1400" dirty="0"/>
              <a:t>Ограничен Избор на Домейни (</a:t>
            </a:r>
            <a:r>
              <a:rPr lang="en-US" sz="1400" dirty="0"/>
              <a:t>.com, </a:t>
            </a:r>
            <a:r>
              <a:rPr lang="en-US" sz="1400" dirty="0" err="1"/>
              <a:t>.net</a:t>
            </a:r>
            <a:r>
              <a:rPr lang="en-US" sz="1400" dirty="0"/>
              <a:t>, .org</a:t>
            </a:r>
            <a:r>
              <a:rPr lang="bg-BG" sz="1400" dirty="0"/>
              <a:t>)</a:t>
            </a:r>
            <a:endParaRPr lang="en-US" sz="1400" dirty="0"/>
          </a:p>
          <a:p>
            <a:r>
              <a:rPr lang="bg-BG" sz="1400" dirty="0"/>
              <a:t>Не можем да Инсталираме Персонализирани Теми и </a:t>
            </a:r>
            <a:r>
              <a:rPr lang="en-US" sz="1400" dirty="0"/>
              <a:t>Plugin</a:t>
            </a:r>
            <a:r>
              <a:rPr lang="bg-BG" sz="1400" dirty="0"/>
              <a:t>-и</a:t>
            </a:r>
          </a:p>
          <a:p>
            <a:r>
              <a:rPr lang="bg-BG" sz="1400" dirty="0"/>
              <a:t>Не можем да Променяме Кода</a:t>
            </a:r>
          </a:p>
          <a:p>
            <a:r>
              <a:rPr lang="bg-BG" sz="1400" dirty="0"/>
              <a:t>Не можем да Управляваме Файловете на Сайта</a:t>
            </a:r>
          </a:p>
          <a:p>
            <a:r>
              <a:rPr lang="en-US" sz="1400" dirty="0"/>
              <a:t>Web</a:t>
            </a:r>
            <a:r>
              <a:rPr lang="bg-BG" sz="1400" dirty="0"/>
              <a:t>-Пространството не е наше</a:t>
            </a:r>
          </a:p>
          <a:p>
            <a:r>
              <a:rPr lang="en-US" sz="1400" dirty="0"/>
              <a:t>WordPress </a:t>
            </a:r>
            <a:r>
              <a:rPr lang="bg-BG" sz="1400" dirty="0"/>
              <a:t>Публикуват свои Реклами</a:t>
            </a:r>
          </a:p>
          <a:p>
            <a:r>
              <a:rPr lang="bg-BG" sz="1400" dirty="0"/>
              <a:t>Трудно се работи по отношение на Позиционирането в Търсачките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1571E4D-57C2-41FD-86AD-06CFCB706627}"/>
              </a:ext>
            </a:extLst>
          </p:cNvPr>
          <p:cNvSpPr txBox="1"/>
          <p:nvPr/>
        </p:nvSpPr>
        <p:spPr>
          <a:xfrm>
            <a:off x="381000" y="6093023"/>
            <a:ext cx="25934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1400" dirty="0"/>
              <a:t>вж. съответна Инфографика </a:t>
            </a:r>
            <a:r>
              <a:rPr lang="bg-BG" sz="1400" dirty="0">
                <a:hlinkClick r:id="rId11"/>
              </a:rPr>
              <a:t>тук</a:t>
            </a:r>
            <a:endParaRPr lang="en-US" sz="1400" dirty="0"/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BD6BF3C6-B6BD-4888-8931-66DEB5392C5A}"/>
              </a:ext>
            </a:extLst>
          </p:cNvPr>
          <p:cNvSpPr txBox="1">
            <a:spLocks/>
          </p:cNvSpPr>
          <p:nvPr/>
        </p:nvSpPr>
        <p:spPr>
          <a:xfrm>
            <a:off x="1524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bg-BG" dirty="0"/>
              <a:t>Дата: </a:t>
            </a:r>
            <a:fld id="{4836C8E4-75DA-4013-BBDC-FCE0CEAEFCAB}" type="datetime1">
              <a:rPr lang="bg-BG" smtClean="0"/>
              <a:pPr>
                <a:spcAft>
                  <a:spcPts val="600"/>
                </a:spcAft>
              </a:pPr>
              <a:t>11.7.2019 г.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93359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">
            <a:extLst>
              <a:ext uri="{FF2B5EF4-FFF2-40B4-BE49-F238E27FC236}">
                <a16:creationId xmlns:a16="http://schemas.microsoft.com/office/drawing/2014/main" id="{047EB45B-98D2-4C42-BEA2-B685C428D892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00791" y="2343252"/>
            <a:ext cx="8009809" cy="413374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238050" tIns="0" rIns="0" bIns="23805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1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Host</a:t>
            </a:r>
            <a:r>
              <a:rPr kumimoji="0" lang="bg-BG" altLang="en-US" sz="1300" b="1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-</a:t>
            </a:r>
            <a:r>
              <a:rPr kumimoji="0" lang="bg-BG" altLang="en-US" sz="1300" b="1" i="0" u="none" strike="noStrike" cap="none" normalizeH="0" baseline="0" dirty="0" err="1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инг</a:t>
            </a:r>
            <a:r>
              <a:rPr kumimoji="0" lang="bg-BG" altLang="en-US" sz="1300" b="0" i="0" u="none" strike="noStrike" cap="none" normalizeH="0" baseline="0" dirty="0" err="1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ът</a:t>
            </a:r>
            <a:r>
              <a:rPr kumimoji="0" lang="bg-BG" altLang="en-US" sz="13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 ни следва да ПРЕДОСТАВЯ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0" i="0" u="sng" strike="noStrike" cap="none" normalizeH="0" baseline="0" dirty="0">
                <a:ln>
                  <a:noFill/>
                </a:ln>
                <a:solidFill>
                  <a:srgbClr val="0073AA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  <a:hlinkClick r:id="rId2"/>
              </a:rPr>
              <a:t>PHP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 </a:t>
            </a:r>
            <a:r>
              <a:rPr kumimoji="0" lang="bg-BG" altLang="en-US" sz="12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Версия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 7.3 </a:t>
            </a:r>
            <a:r>
              <a:rPr kumimoji="0" lang="bg-BG" altLang="en-US" sz="12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или по-висока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0" i="0" u="sng" strike="noStrike" cap="none" normalizeH="0" baseline="0" dirty="0">
                <a:ln>
                  <a:noFill/>
                </a:ln>
                <a:solidFill>
                  <a:srgbClr val="0073AA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  <a:hlinkClick r:id="rId3"/>
              </a:rPr>
              <a:t>MySQL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 </a:t>
            </a:r>
            <a:r>
              <a:rPr kumimoji="0" lang="bg-BG" altLang="en-US" sz="12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Версия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 5.6 </a:t>
            </a:r>
            <a:r>
              <a:rPr kumimoji="0" lang="bg-BG" altLang="en-US" sz="12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ил</a:t>
            </a:r>
            <a:r>
              <a:rPr lang="bg-BG" altLang="en-US" sz="1200" dirty="0">
                <a:solidFill>
                  <a:srgbClr val="32373C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и по-висока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 </a:t>
            </a:r>
            <a:r>
              <a:rPr kumimoji="0" lang="bg-BG" altLang="en-US" sz="1200" b="0" i="1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ИЛИ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 </a:t>
            </a:r>
            <a:r>
              <a:rPr kumimoji="0" lang="en-US" altLang="en-US" sz="1200" b="0" i="0" u="sng" strike="noStrike" cap="none" normalizeH="0" baseline="0" dirty="0">
                <a:ln>
                  <a:noFill/>
                </a:ln>
                <a:solidFill>
                  <a:srgbClr val="0073AA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  <a:hlinkClick r:id="rId4"/>
              </a:rPr>
              <a:t>MariaDB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 </a:t>
            </a:r>
            <a:r>
              <a:rPr kumimoji="0" lang="bg-BG" altLang="en-US" sz="12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Версия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 10.0 </a:t>
            </a:r>
            <a:r>
              <a:rPr kumimoji="0" lang="bg-BG" altLang="en-US" sz="12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ил</a:t>
            </a:r>
            <a:r>
              <a:rPr lang="bg-BG" altLang="en-US" sz="1200" dirty="0">
                <a:solidFill>
                  <a:srgbClr val="32373C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и по-висока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0" i="0" u="sng" strike="noStrike" cap="none" normalizeH="0" baseline="0" dirty="0">
                <a:ln>
                  <a:noFill/>
                </a:ln>
                <a:solidFill>
                  <a:srgbClr val="0073AA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  <a:hlinkClick r:id="rId5"/>
              </a:rPr>
              <a:t>HTTPS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 </a:t>
            </a:r>
            <a:r>
              <a:rPr kumimoji="0" lang="bg-BG" altLang="en-US" sz="12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поддръжка</a:t>
            </a:r>
            <a:r>
              <a:rPr kumimoji="0" lang="bg-BG" altLang="en-US" sz="1100" b="1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*</a:t>
            </a:r>
          </a:p>
          <a:p>
            <a:pPr marL="0" lvl="0" indent="0">
              <a:buNone/>
            </a:pPr>
            <a:r>
              <a:rPr lang="bg-BG" altLang="en-US" sz="1100" b="1" dirty="0">
                <a:solidFill>
                  <a:srgbClr val="32373C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*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WordPress </a:t>
            </a:r>
            <a:r>
              <a:rPr kumimoji="0" lang="bg-BG" altLang="en-US" sz="11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препоръчва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 </a:t>
            </a:r>
            <a:r>
              <a:rPr kumimoji="0" lang="en-US" altLang="en-US" sz="1100" b="0" i="0" u="sng" strike="noStrike" cap="none" normalizeH="0" baseline="0" dirty="0">
                <a:ln>
                  <a:noFill/>
                </a:ln>
                <a:solidFill>
                  <a:srgbClr val="0073AA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  <a:hlinkClick r:id="rId6"/>
              </a:rPr>
              <a:t>Apache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 </a:t>
            </a:r>
            <a:r>
              <a:rPr kumimoji="0" lang="bg-BG" altLang="en-US" sz="11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или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 </a:t>
            </a:r>
            <a:r>
              <a:rPr kumimoji="0" lang="en-US" altLang="en-US" sz="1100" b="0" i="0" u="sng" strike="noStrike" cap="none" normalizeH="0" baseline="0" dirty="0">
                <a:ln>
                  <a:noFill/>
                </a:ln>
                <a:solidFill>
                  <a:srgbClr val="0073AA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  <a:hlinkClick r:id="rId7"/>
              </a:rPr>
              <a:t>Nginx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 </a:t>
            </a:r>
            <a:r>
              <a:rPr kumimoji="0" lang="bg-BG" altLang="en-US" sz="11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като най-надеждни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bg-BG" altLang="en-US" sz="11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и</a:t>
            </a:r>
            <a:r>
              <a:rPr lang="bg-BG" altLang="en-US" sz="1100" dirty="0">
                <a:solidFill>
                  <a:srgbClr val="32373C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 с най-много възможности при</a:t>
            </a:r>
          </a:p>
          <a:p>
            <a:pPr marL="0" lvl="0" indent="0">
              <a:buNone/>
            </a:pPr>
            <a:r>
              <a:rPr lang="bg-BG" altLang="en-US" sz="1100" dirty="0">
                <a:solidFill>
                  <a:srgbClr val="32373C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   ОБСЛУЖВАНЕ на</a:t>
            </a:r>
            <a:r>
              <a:rPr lang="en-US" altLang="en-US" sz="1100" dirty="0">
                <a:solidFill>
                  <a:srgbClr val="32373C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 WordPress</a:t>
            </a:r>
            <a:r>
              <a:rPr lang="bg-BG" altLang="en-US" sz="1100" dirty="0">
                <a:solidFill>
                  <a:srgbClr val="32373C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bg-BG" altLang="en-US" sz="11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Сървъри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;</a:t>
            </a:r>
          </a:p>
          <a:p>
            <a:pPr marL="0" indent="0">
              <a:buNone/>
            </a:pPr>
            <a:r>
              <a:rPr kumimoji="0" lang="bg-BG" altLang="en-US" sz="11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   Всякакъв Сървър с Поддръжка на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PHP </a:t>
            </a:r>
            <a:r>
              <a:rPr kumimoji="0" lang="bg-BG" altLang="en-US" sz="11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и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 MySQL </a:t>
            </a:r>
            <a:r>
              <a:rPr kumimoji="0" lang="bg-BG" altLang="en-US" sz="11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би вършил работа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.</a:t>
            </a:r>
            <a:endParaRPr kumimoji="0" lang="bg-BG" altLang="en-US" sz="1100" b="0" i="0" u="none" strike="noStrike" cap="none" normalizeH="0" baseline="0" dirty="0">
              <a:ln>
                <a:noFill/>
              </a:ln>
              <a:solidFill>
                <a:srgbClr val="32373C"/>
              </a:solidFill>
              <a:effectLst/>
              <a:latin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buNone/>
            </a:pPr>
            <a:r>
              <a:rPr lang="bg-BG" altLang="en-US" sz="1100" dirty="0">
                <a:solidFill>
                  <a:srgbClr val="32373C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 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bg-BG" altLang="en-US" sz="11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Справка:</a:t>
            </a:r>
          </a:p>
          <a:p>
            <a:pPr marL="0" indent="0">
              <a:buNone/>
            </a:pPr>
            <a:r>
              <a:rPr kumimoji="0" lang="bg-BG" altLang="en-US" sz="11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   Страница </a:t>
            </a:r>
            <a:r>
              <a:rPr lang="en-US" sz="1100" dirty="0"/>
              <a:t>WordPress Web Hosting</a:t>
            </a:r>
            <a:r>
              <a:rPr kumimoji="0" lang="bg-BG" altLang="en-US" sz="11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bg-BG" altLang="en-US" sz="11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  <a:hlinkClick r:id="rId8"/>
              </a:rPr>
              <a:t>тук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.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bg-BG" altLang="en-US" sz="11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Забележка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:</a:t>
            </a:r>
            <a:endParaRPr kumimoji="0" lang="bg-BG" altLang="en-US" sz="1100" b="0" i="0" u="none" strike="noStrike" cap="none" normalizeH="0" baseline="0" dirty="0">
              <a:ln>
                <a:noFill/>
              </a:ln>
              <a:solidFill>
                <a:srgbClr val="32373C"/>
              </a:solidFill>
              <a:effectLst/>
              <a:latin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bg-BG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В случай, че текущо разполагаме с по-стари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 PHP </a:t>
            </a:r>
            <a:r>
              <a:rPr kumimoji="0" lang="bg-BG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или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 MySQL </a:t>
            </a:r>
            <a:r>
              <a:rPr kumimoji="0" lang="bg-BG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Версии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, WordPress </a:t>
            </a:r>
            <a:r>
              <a:rPr kumimoji="0" lang="bg-BG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би работел и с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 PHP 5.2.4+ </a:t>
            </a:r>
            <a:r>
              <a:rPr kumimoji="0" lang="bg-BG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и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 MySQL 5.0+, </a:t>
            </a:r>
            <a:r>
              <a:rPr lang="bg-BG" altLang="en-US" sz="800" dirty="0">
                <a:solidFill>
                  <a:srgbClr val="32373C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к</a:t>
            </a:r>
            <a:r>
              <a:rPr kumimoji="0" lang="bg-BG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оито, обаче, ще са просрочили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 </a:t>
            </a:r>
            <a:endParaRPr kumimoji="0" lang="bg-BG" altLang="en-US" sz="800" b="0" i="0" u="none" strike="noStrike" cap="none" normalizeH="0" baseline="0" dirty="0">
              <a:ln>
                <a:noFill/>
              </a:ln>
              <a:solidFill>
                <a:srgbClr val="32373C"/>
              </a:solidFill>
              <a:effectLst/>
              <a:latin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bg-BG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Официалния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 End </a:t>
            </a:r>
            <a:r>
              <a:rPr kumimoji="0" lang="bg-BG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о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f Life </a:t>
            </a:r>
            <a:r>
              <a:rPr kumimoji="0" lang="bg-BG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и, вследствие това, може да имат </a:t>
            </a:r>
            <a:r>
              <a:rPr kumimoji="0" lang="bg-BG" altLang="en-US" sz="800" b="1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пробиви в Информационната безопасност</a:t>
            </a:r>
            <a:r>
              <a:rPr kumimoji="0" lang="bg-BG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bg-BG" altLang="en-US" sz="1200" b="0" i="0" u="none" strike="noStrike" cap="none" normalizeH="0" baseline="0" dirty="0">
              <a:ln>
                <a:noFill/>
              </a:ln>
              <a:solidFill>
                <a:srgbClr val="32373C"/>
              </a:solidFill>
              <a:effectLst/>
              <a:latin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bg-BG" altLang="en-US" sz="1300" b="1" i="0" u="sng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Официален Списък с Изисквания</a:t>
            </a:r>
            <a:r>
              <a:rPr kumimoji="0" lang="bg-BG" altLang="en-US" sz="12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: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rgbClr val="32373C"/>
              </a:solidFill>
              <a:effectLst/>
              <a:latin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bg-BG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О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pen-</a:t>
            </a:r>
            <a:r>
              <a:rPr lang="en-US" altLang="en-US" sz="1200" dirty="0"/>
              <a:t>S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ource WordPress &lt;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9"/>
              </a:rPr>
              <a:t>https://wordpress.org/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&gt; Web </a:t>
            </a:r>
            <a:r>
              <a:rPr kumimoji="0" lang="bg-BG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Софтуерът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bg-BG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предполага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Account</a:t>
            </a:r>
            <a:r>
              <a:rPr kumimoji="0" lang="bg-BG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-</a:t>
            </a:r>
            <a:r>
              <a:rPr kumimoji="0" lang="bg-BG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ът</a:t>
            </a:r>
            <a:r>
              <a:rPr kumimoji="0" lang="bg-BG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ни да има заложени</a:t>
            </a:r>
            <a:endParaRPr kumimoji="0" lang="bg-BG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bg-BG" altLang="en-US" sz="1200" b="0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ПОДДРЪЖКА на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PHP 7.3 </a:t>
            </a:r>
            <a:r>
              <a:rPr kumimoji="0" lang="bg-BG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или по-висока Версия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lvl="0" indent="0">
              <a:buFontTx/>
              <a:buChar char="•"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MySQL 5.6 </a:t>
            </a:r>
            <a:r>
              <a:rPr lang="bg-BG" altLang="en-US" sz="1200" dirty="0"/>
              <a:t>или по-висока Версия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bg-BG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ИЛИ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MariaDB 10.0 </a:t>
            </a:r>
            <a:r>
              <a:rPr lang="bg-BG" altLang="en-US" sz="1200" dirty="0"/>
              <a:t>или по-висока Версия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Nginx </a:t>
            </a:r>
            <a:r>
              <a:rPr kumimoji="0" lang="bg-BG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или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Apache</a:t>
            </a:r>
            <a:r>
              <a:rPr kumimoji="0" lang="bg-BG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bg-BG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паралелно с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bg-BG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Модул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mod_rewrite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HTTPS support</a:t>
            </a:r>
            <a:r>
              <a:rPr kumimoji="0" lang="bg-BG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/Поддръжка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bg-BG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Незадължително, но ПРЕПОРЪЧИТЕЛНО с оглед ПО-ДОБРА Информационна безопасност, Условие: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rgbClr val="32373C"/>
              </a:solidFill>
              <a:effectLst/>
              <a:latin typeface="Open Sans" panose="020B0606030504020204" pitchFamily="34" charset="0"/>
              <a:cs typeface="Open Sans" panose="020B0606030504020204" pitchFamily="34" charset="0"/>
            </a:endParaRPr>
          </a:p>
          <a:p>
            <a:pPr marL="0" lvl="0" indent="0">
              <a:buNone/>
            </a:pP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Hosting</a:t>
            </a:r>
            <a:r>
              <a:rPr kumimoji="0" lang="bg-BG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-</a:t>
            </a:r>
            <a:r>
              <a:rPr kumimoji="0" lang="bg-BG" altLang="en-US" sz="800" b="0" i="0" u="none" strike="noStrike" cap="none" normalizeH="0" baseline="0" dirty="0" err="1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ът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bg-BG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е ПО-НАДЕЖДЕН,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bg-BG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когато при работата  на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 PHP</a:t>
            </a:r>
            <a:r>
              <a:rPr kumimoji="0" lang="bg-BG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-Приложения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kumimoji="0" lang="bg-BG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от Типа на: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 WordPress, </a:t>
            </a:r>
            <a:r>
              <a:rPr kumimoji="0" lang="bg-BG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използваме Потребителското име </a:t>
            </a:r>
          </a:p>
          <a:p>
            <a:pPr marL="0" lvl="0" indent="0">
              <a:buNone/>
            </a:pPr>
            <a:r>
              <a:rPr kumimoji="0" lang="bg-BG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(</a:t>
            </a:r>
            <a:r>
              <a:rPr lang="en-US" altLang="en-US" sz="800" dirty="0">
                <a:solidFill>
                  <a:srgbClr val="32373C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Username</a:t>
            </a:r>
            <a:r>
              <a:rPr kumimoji="0" lang="bg-BG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) от нашия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 Account</a:t>
            </a:r>
            <a:r>
              <a:rPr kumimoji="0" lang="bg-BG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,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bg-BG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вместо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bg-BG" altLang="en-US" sz="800" dirty="0">
                <a:solidFill>
                  <a:srgbClr val="32373C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п</a:t>
            </a:r>
            <a:r>
              <a:rPr kumimoji="0" lang="bg-BG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одразбиращото се, общо използвано Име на Сървъра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.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hlinkClick r:id="rId10"/>
            <a:extLst>
              <a:ext uri="{FF2B5EF4-FFF2-40B4-BE49-F238E27FC236}">
                <a16:creationId xmlns:a16="http://schemas.microsoft.com/office/drawing/2014/main" id="{45DDDE14-825D-40A9-AA57-474123B7514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609600"/>
            <a:ext cx="9144000" cy="1624457"/>
          </a:xfrm>
          <a:prstGeom prst="rect">
            <a:avLst/>
          </a:prstGeom>
        </p:spPr>
      </p:pic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978E1C44-CF14-4424-B626-3A70046E430E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96000"/>
            <a:ext cx="9144000" cy="762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E7BA9C6-3D18-4A39-A3A0-2657E28CC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</p:spPr>
        <p:txBody>
          <a:bodyPr>
            <a:normAutofit/>
          </a:bodyPr>
          <a:lstStyle/>
          <a:p>
            <a:r>
              <a:rPr lang="ru-RU" sz="2600" b="1" dirty="0"/>
              <a:t>Хостинг-</a:t>
            </a:r>
            <a:r>
              <a:rPr lang="ru-RU" sz="2600" b="1" dirty="0" err="1"/>
              <a:t>изисквания</a:t>
            </a:r>
            <a:r>
              <a:rPr lang="ru-RU" sz="2600" b="1" dirty="0"/>
              <a:t> за </a:t>
            </a:r>
            <a:r>
              <a:rPr lang="ru-RU" sz="2600" b="1" dirty="0" err="1"/>
              <a:t>инсталация</a:t>
            </a:r>
            <a:r>
              <a:rPr lang="ru-RU" sz="2600" b="1" dirty="0"/>
              <a:t> на </a:t>
            </a:r>
            <a:r>
              <a:rPr lang="ru-RU" sz="2600" b="1" dirty="0" err="1"/>
              <a:t>Wordpress</a:t>
            </a:r>
            <a:br>
              <a:rPr lang="ru-RU" sz="2600" b="1" dirty="0"/>
            </a:br>
            <a:endParaRPr lang="en-US" sz="26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1CEE32-D1FF-418B-803C-C00372A537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58000" y="6492875"/>
            <a:ext cx="2133600" cy="365125"/>
          </a:xfrm>
        </p:spPr>
        <p:txBody>
          <a:bodyPr/>
          <a:lstStyle/>
          <a:p>
            <a:r>
              <a:rPr lang="bg-BG" dirty="0"/>
              <a:t>Стр. </a:t>
            </a:r>
            <a:fld id="{71734E5D-357F-4193-8BCE-89C0C4C454A4}" type="slidenum">
              <a:rPr lang="en-US" smtClean="0"/>
              <a:t>6</a:t>
            </a:fld>
            <a:r>
              <a:rPr lang="bg-BG" dirty="0"/>
              <a:t> от 33</a:t>
            </a:r>
            <a:endParaRPr lang="en-US" dirty="0"/>
          </a:p>
        </p:txBody>
      </p:sp>
      <p:pic>
        <p:nvPicPr>
          <p:cNvPr id="6" name="Picture 3">
            <a:extLst>
              <a:ext uri="{FF2B5EF4-FFF2-40B4-BE49-F238E27FC236}">
                <a16:creationId xmlns:a16="http://schemas.microsoft.com/office/drawing/2014/main" id="{F86D1FBB-1895-4BF5-8050-996C0345A9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02201"/>
            <a:ext cx="8534400" cy="5073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508072CA-56FC-46A4-82E2-D42756C904A1}"/>
              </a:ext>
            </a:extLst>
          </p:cNvPr>
          <p:cNvSpPr txBox="1">
            <a:spLocks/>
          </p:cNvSpPr>
          <p:nvPr/>
        </p:nvSpPr>
        <p:spPr>
          <a:xfrm>
            <a:off x="457200" y="4572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600" b="1" dirty="0">
                <a:solidFill>
                  <a:srgbClr val="EF7F1A"/>
                </a:solidFill>
              </a:rPr>
              <a:t>Хостинг-</a:t>
            </a:r>
            <a:r>
              <a:rPr lang="ru-RU" sz="2600" b="1" dirty="0" err="1">
                <a:solidFill>
                  <a:srgbClr val="EF7F1A"/>
                </a:solidFill>
              </a:rPr>
              <a:t>изисквания</a:t>
            </a:r>
            <a:r>
              <a:rPr lang="ru-RU" sz="2600" b="1" dirty="0">
                <a:solidFill>
                  <a:srgbClr val="EF7F1A"/>
                </a:solidFill>
              </a:rPr>
              <a:t> за </a:t>
            </a:r>
            <a:r>
              <a:rPr lang="ru-RU" sz="2600" b="1" dirty="0" err="1">
                <a:solidFill>
                  <a:srgbClr val="EF7F1A"/>
                </a:solidFill>
              </a:rPr>
              <a:t>инсталация</a:t>
            </a:r>
            <a:r>
              <a:rPr lang="ru-RU" sz="2600" b="1" dirty="0">
                <a:solidFill>
                  <a:srgbClr val="EF7F1A"/>
                </a:solidFill>
              </a:rPr>
              <a:t> на </a:t>
            </a:r>
            <a:r>
              <a:rPr lang="ru-RU" sz="2600" b="1" dirty="0" err="1">
                <a:solidFill>
                  <a:srgbClr val="EF7F1A"/>
                </a:solidFill>
              </a:rPr>
              <a:t>Wordpress</a:t>
            </a:r>
            <a:br>
              <a:rPr lang="ru-RU" sz="2600" b="1" dirty="0"/>
            </a:br>
            <a:endParaRPr lang="en-US" sz="2600" dirty="0"/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690F4001-8BE1-4D1B-93C2-44CE80F6F32E}"/>
              </a:ext>
            </a:extLst>
          </p:cNvPr>
          <p:cNvSpPr txBox="1">
            <a:spLocks/>
          </p:cNvSpPr>
          <p:nvPr/>
        </p:nvSpPr>
        <p:spPr>
          <a:xfrm>
            <a:off x="1524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bg-BG" dirty="0"/>
              <a:t>Дата: </a:t>
            </a:r>
            <a:fld id="{4836C8E4-75DA-4013-BBDC-FCE0CEAEFCAB}" type="datetime1">
              <a:rPr lang="bg-BG" smtClean="0"/>
              <a:pPr>
                <a:spcAft>
                  <a:spcPts val="600"/>
                </a:spcAft>
              </a:pPr>
              <a:t>11.7.2019 г.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48160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E63CD30F-1811-4C21-8ABD-3982CE7679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225" y="1143000"/>
            <a:ext cx="4371975" cy="819150"/>
          </a:xfrm>
          <a:prstGeom prst="rect">
            <a:avLst/>
          </a:prstGeom>
        </p:spPr>
      </p:pic>
      <p:pic>
        <p:nvPicPr>
          <p:cNvPr id="8" name="Content Placeholder 5">
            <a:extLst>
              <a:ext uri="{FF2B5EF4-FFF2-40B4-BE49-F238E27FC236}">
                <a16:creationId xmlns:a16="http://schemas.microsoft.com/office/drawing/2014/main" id="{DE2E8D12-A146-4D6A-AE55-97B85159833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96000"/>
            <a:ext cx="9144000" cy="762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E755C06-CDC3-45C6-B784-1E127A0B8E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EF7F1A"/>
                </a:solidFill>
              </a:rPr>
              <a:t>WordPress Optimization/Server Optimization</a:t>
            </a:r>
            <a:endParaRPr lang="en-US" sz="3200" dirty="0"/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0D2924ED-4419-46E6-AB63-7C1A3BC449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2057400"/>
            <a:ext cx="8839200" cy="4571999"/>
          </a:xfrm>
        </p:spPr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en-US" dirty="0">
                <a:hlinkClick r:id="rId4"/>
              </a:rPr>
              <a:t>https://codex.wordpress.org/WordPress_Server_Optimization</a:t>
            </a:r>
            <a:r>
              <a:rPr lang="bg-BG" dirty="0"/>
              <a:t>:</a:t>
            </a:r>
          </a:p>
          <a:p>
            <a:pPr marL="0" indent="0">
              <a:buNone/>
            </a:pPr>
            <a:r>
              <a:rPr lang="en-US" sz="4000" u="sng" dirty="0">
                <a:latin typeface="Georgia" panose="02040502050405020303" pitchFamily="18" charset="0"/>
              </a:rPr>
              <a:t>Server Optimization</a:t>
            </a:r>
          </a:p>
          <a:p>
            <a:pPr marL="0" indent="0">
              <a:buNone/>
            </a:pPr>
            <a:r>
              <a:rPr lang="bg-BG" dirty="0"/>
              <a:t>Оптимизация е възможна,</a:t>
            </a:r>
            <a:r>
              <a:rPr lang="en-US" dirty="0"/>
              <a:t> </a:t>
            </a:r>
            <a:r>
              <a:rPr lang="bg-BG" dirty="0"/>
              <a:t>когато имаме</a:t>
            </a:r>
            <a:r>
              <a:rPr lang="en-US" dirty="0"/>
              <a:t> </a:t>
            </a:r>
            <a:r>
              <a:rPr lang="bg-BG" dirty="0"/>
              <a:t>Контрол</a:t>
            </a:r>
            <a:r>
              <a:rPr lang="en-US" dirty="0"/>
              <a:t> </a:t>
            </a:r>
            <a:r>
              <a:rPr lang="bg-BG" dirty="0"/>
              <a:t>над своите </a:t>
            </a:r>
            <a:r>
              <a:rPr lang="en-US" dirty="0"/>
              <a:t>Server</a:t>
            </a:r>
            <a:r>
              <a:rPr lang="bg-BG" dirty="0"/>
              <a:t>-и</a:t>
            </a:r>
            <a:r>
              <a:rPr lang="en-US" dirty="0"/>
              <a:t>. </a:t>
            </a:r>
            <a:r>
              <a:rPr lang="bg-BG" dirty="0"/>
              <a:t>Ако ползваме</a:t>
            </a:r>
            <a:r>
              <a:rPr lang="en-US" dirty="0"/>
              <a:t> Shared Hosting</a:t>
            </a:r>
            <a:r>
              <a:rPr lang="bg-BG" dirty="0"/>
              <a:t>,</a:t>
            </a:r>
            <a:r>
              <a:rPr lang="en-US" dirty="0"/>
              <a:t> </a:t>
            </a:r>
            <a:r>
              <a:rPr lang="bg-BG" dirty="0"/>
              <a:t>обикновено това не е приложимо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b="1" dirty="0">
                <a:solidFill>
                  <a:srgbClr val="EF7F1A"/>
                </a:solidFill>
              </a:rPr>
              <a:t>DNS</a:t>
            </a:r>
            <a:r>
              <a:rPr lang="en-US" dirty="0"/>
              <a:t>: </a:t>
            </a:r>
            <a:r>
              <a:rPr lang="bg-BG" dirty="0"/>
              <a:t>Ако</a:t>
            </a:r>
            <a:r>
              <a:rPr lang="en-US" dirty="0"/>
              <a:t> Host</a:t>
            </a:r>
            <a:r>
              <a:rPr lang="bg-BG" dirty="0"/>
              <a:t>-</a:t>
            </a:r>
            <a:r>
              <a:rPr lang="bg-BG" dirty="0" err="1"/>
              <a:t>ваме</a:t>
            </a:r>
            <a:r>
              <a:rPr lang="en-US" dirty="0"/>
              <a:t> </a:t>
            </a:r>
            <a:r>
              <a:rPr lang="bg-BG" dirty="0"/>
              <a:t>нашия</a:t>
            </a:r>
            <a:r>
              <a:rPr lang="en-US" dirty="0"/>
              <a:t> DNS </a:t>
            </a:r>
            <a:r>
              <a:rPr lang="bg-BG" dirty="0"/>
              <a:t>на</a:t>
            </a:r>
            <a:r>
              <a:rPr lang="en-US" dirty="0"/>
              <a:t> External Servers</a:t>
            </a:r>
            <a:r>
              <a:rPr lang="bg-BG" dirty="0"/>
              <a:t>,</a:t>
            </a:r>
            <a:r>
              <a:rPr lang="en-US" dirty="0"/>
              <a:t> </a:t>
            </a:r>
            <a:r>
              <a:rPr lang="bg-BG" dirty="0"/>
              <a:t>така облекчаваме</a:t>
            </a:r>
            <a:r>
              <a:rPr lang="en-US" dirty="0"/>
              <a:t> </a:t>
            </a:r>
            <a:r>
              <a:rPr lang="bg-BG" dirty="0"/>
              <a:t>натоварването</a:t>
            </a:r>
            <a:r>
              <a:rPr lang="en-US" dirty="0"/>
              <a:t> </a:t>
            </a:r>
            <a:r>
              <a:rPr lang="bg-BG" dirty="0"/>
              <a:t>на нашия</a:t>
            </a:r>
            <a:r>
              <a:rPr lang="en-US" dirty="0"/>
              <a:t> Primary Web Server. </a:t>
            </a:r>
            <a:r>
              <a:rPr lang="bg-BG" dirty="0"/>
              <a:t>Промяната е рутинна</a:t>
            </a:r>
            <a:r>
              <a:rPr lang="en-US" dirty="0"/>
              <a:t>, </a:t>
            </a:r>
            <a:r>
              <a:rPr lang="bg-BG" dirty="0"/>
              <a:t>но така</a:t>
            </a:r>
            <a:r>
              <a:rPr lang="en-US" dirty="0"/>
              <a:t> </a:t>
            </a:r>
            <a:r>
              <a:rPr lang="bg-BG" dirty="0"/>
              <a:t>облекчаваме</a:t>
            </a:r>
            <a:r>
              <a:rPr lang="en-US" dirty="0"/>
              <a:t> </a:t>
            </a:r>
            <a:r>
              <a:rPr lang="bg-BG" dirty="0"/>
              <a:t>част от Трафика</a:t>
            </a:r>
            <a:r>
              <a:rPr lang="en-US" dirty="0"/>
              <a:t> </a:t>
            </a:r>
            <a:r>
              <a:rPr lang="bg-BG" dirty="0"/>
              <a:t>и</a:t>
            </a:r>
            <a:r>
              <a:rPr lang="en-US" dirty="0"/>
              <a:t> </a:t>
            </a:r>
            <a:r>
              <a:rPr lang="bg-BG" dirty="0"/>
              <a:t>Натоварването на Процесора (</a:t>
            </a:r>
            <a:r>
              <a:rPr lang="en-US" dirty="0"/>
              <a:t>CPU load).</a:t>
            </a:r>
          </a:p>
          <a:p>
            <a:pPr marL="0" indent="0">
              <a:buNone/>
            </a:pPr>
            <a:r>
              <a:rPr lang="bg-BG" dirty="0"/>
              <a:t>Бележка:</a:t>
            </a:r>
          </a:p>
          <a:p>
            <a:pPr marL="0" indent="0">
              <a:buNone/>
            </a:pPr>
            <a:r>
              <a:rPr lang="bg-BG" dirty="0"/>
              <a:t>Обръщаме внимание, че в наши дни е рядкост практиката да поддържаме Собствен </a:t>
            </a:r>
            <a:r>
              <a:rPr lang="en-US" dirty="0"/>
              <a:t>DNS.</a:t>
            </a:r>
          </a:p>
          <a:p>
            <a:pPr marL="0" indent="0">
              <a:buNone/>
            </a:pPr>
            <a:r>
              <a:rPr lang="en-US" b="1" dirty="0">
                <a:solidFill>
                  <a:srgbClr val="EF7F1A"/>
                </a:solidFill>
              </a:rPr>
              <a:t>Web Server</a:t>
            </a:r>
            <a:r>
              <a:rPr lang="en-US" dirty="0"/>
              <a:t>: Web Server</a:t>
            </a:r>
            <a:r>
              <a:rPr lang="bg-BG" dirty="0"/>
              <a:t>-</a:t>
            </a:r>
            <a:r>
              <a:rPr lang="bg-BG" dirty="0" err="1"/>
              <a:t>ът</a:t>
            </a:r>
            <a:r>
              <a:rPr lang="bg-BG" dirty="0"/>
              <a:t> ни трябва да бъде конфигуриран с оглед</a:t>
            </a:r>
            <a:r>
              <a:rPr lang="en-US" dirty="0"/>
              <a:t> </a:t>
            </a:r>
            <a:r>
              <a:rPr lang="bg-BG" dirty="0"/>
              <a:t>ВИСОКА ПРОИЗВОДИТЕЛНОСТ</a:t>
            </a:r>
            <a:r>
              <a:rPr lang="en-US" dirty="0"/>
              <a:t>. </a:t>
            </a:r>
            <a:r>
              <a:rPr lang="bg-BG" dirty="0"/>
              <a:t>За целта, разполагаме с множество</a:t>
            </a:r>
            <a:r>
              <a:rPr lang="en-US" dirty="0"/>
              <a:t> </a:t>
            </a:r>
            <a:r>
              <a:rPr lang="bg-BG" dirty="0" err="1"/>
              <a:t>Техинки</a:t>
            </a:r>
            <a:r>
              <a:rPr lang="bg-BG" dirty="0"/>
              <a:t>, в т.ч.</a:t>
            </a:r>
            <a:r>
              <a:rPr lang="en-US" dirty="0"/>
              <a:t> </a:t>
            </a:r>
            <a:r>
              <a:rPr lang="bg-BG" dirty="0"/>
              <a:t>Кеширане на </a:t>
            </a:r>
            <a:r>
              <a:rPr lang="en-US" dirty="0"/>
              <a:t>Web Server</a:t>
            </a:r>
            <a:r>
              <a:rPr lang="bg-BG" dirty="0"/>
              <a:t>-а (</a:t>
            </a:r>
            <a:r>
              <a:rPr lang="en-US" dirty="0"/>
              <a:t>Web Server Caching), </a:t>
            </a:r>
            <a:r>
              <a:rPr lang="bg-BG" dirty="0"/>
              <a:t>използване на </a:t>
            </a:r>
            <a:r>
              <a:rPr lang="en-US" dirty="0" err="1">
                <a:hlinkClick r:id="rId5"/>
              </a:rPr>
              <a:t>Gzip</a:t>
            </a:r>
            <a:r>
              <a:rPr lang="en-US" dirty="0">
                <a:hlinkClick r:id="rId5"/>
              </a:rPr>
              <a:t> </a:t>
            </a:r>
            <a:r>
              <a:rPr lang="bg-BG" dirty="0">
                <a:hlinkClick r:id="rId5"/>
              </a:rPr>
              <a:t>Компресия</a:t>
            </a:r>
            <a:r>
              <a:rPr lang="en-US" dirty="0"/>
              <a:t> </a:t>
            </a:r>
            <a:r>
              <a:rPr lang="bg-BG" dirty="0"/>
              <a:t>(</a:t>
            </a:r>
            <a:r>
              <a:rPr lang="en-US" dirty="0" err="1">
                <a:hlinkClick r:id="rId6"/>
              </a:rPr>
              <a:t>Gzip</a:t>
            </a:r>
            <a:r>
              <a:rPr lang="en-US" dirty="0">
                <a:hlinkClick r:id="rId6"/>
              </a:rPr>
              <a:t> Compression</a:t>
            </a:r>
            <a:r>
              <a:rPr lang="bg-BG" dirty="0"/>
              <a:t>)</a:t>
            </a:r>
            <a:r>
              <a:rPr lang="en-US" dirty="0"/>
              <a:t> </a:t>
            </a:r>
            <a:r>
              <a:rPr lang="bg-BG" dirty="0"/>
              <a:t>и Указване на</a:t>
            </a:r>
            <a:r>
              <a:rPr lang="en-US" dirty="0"/>
              <a:t> </a:t>
            </a:r>
            <a:r>
              <a:rPr lang="en-US" dirty="0">
                <a:hlinkClick r:id="rId7"/>
              </a:rPr>
              <a:t>Cache Header</a:t>
            </a:r>
            <a:r>
              <a:rPr lang="bg-BG" dirty="0"/>
              <a:t>-и, което</a:t>
            </a:r>
            <a:r>
              <a:rPr lang="en-US" dirty="0"/>
              <a:t> </a:t>
            </a:r>
            <a:r>
              <a:rPr lang="bg-BG" dirty="0"/>
              <a:t>намалява Натоварването</a:t>
            </a:r>
            <a:r>
              <a:rPr lang="en-US" dirty="0"/>
              <a:t> </a:t>
            </a:r>
            <a:r>
              <a:rPr lang="bg-BG" dirty="0"/>
              <a:t>за един Посетител (</a:t>
            </a:r>
            <a:r>
              <a:rPr lang="en-US" dirty="0"/>
              <a:t>Load per Visitor</a:t>
            </a:r>
            <a:r>
              <a:rPr lang="bg-BG" dirty="0"/>
              <a:t>)</a:t>
            </a:r>
            <a:r>
              <a:rPr lang="en-US" dirty="0"/>
              <a:t>. </a:t>
            </a:r>
            <a:r>
              <a:rPr lang="bg-BG" dirty="0"/>
              <a:t>Препоръчва се да проведем Търсене на Оптимизации за конкретния наш </a:t>
            </a:r>
            <a:r>
              <a:rPr lang="en-US" dirty="0"/>
              <a:t>Web Server (</a:t>
            </a:r>
            <a:r>
              <a:rPr lang="bg-BG" dirty="0"/>
              <a:t>например, за повече информация, за:</a:t>
            </a:r>
            <a:r>
              <a:rPr lang="en-US" dirty="0"/>
              <a:t> "apache optimization”). </a:t>
            </a:r>
            <a:r>
              <a:rPr lang="bg-BG" dirty="0"/>
              <a:t>(за разликите между</a:t>
            </a:r>
            <a:r>
              <a:rPr lang="en-US" dirty="0"/>
              <a:t> Apache </a:t>
            </a:r>
            <a:r>
              <a:rPr lang="bg-BG" dirty="0"/>
              <a:t>и</a:t>
            </a:r>
            <a:r>
              <a:rPr lang="en-US" dirty="0"/>
              <a:t> Nginx</a:t>
            </a:r>
            <a:r>
              <a:rPr lang="bg-BG" dirty="0"/>
              <a:t>, вж. </a:t>
            </a:r>
            <a:r>
              <a:rPr lang="bg-BG" dirty="0">
                <a:hlinkClick r:id="rId8"/>
              </a:rPr>
              <a:t>тук</a:t>
            </a:r>
            <a:r>
              <a:rPr lang="bg-BG" dirty="0"/>
              <a:t> или </a:t>
            </a:r>
            <a:r>
              <a:rPr lang="bg-BG" dirty="0">
                <a:hlinkClick r:id="rId9"/>
              </a:rPr>
              <a:t>тук</a:t>
            </a:r>
            <a:r>
              <a:rPr lang="bg-BG" dirty="0"/>
              <a:t>)</a:t>
            </a:r>
            <a:endParaRPr lang="en-US" dirty="0"/>
          </a:p>
          <a:p>
            <a:pPr marL="0" indent="0">
              <a:buNone/>
            </a:pPr>
            <a:r>
              <a:rPr lang="en-US" b="1" dirty="0">
                <a:solidFill>
                  <a:srgbClr val="EF7F1A"/>
                </a:solidFill>
              </a:rPr>
              <a:t>PHP</a:t>
            </a:r>
            <a:r>
              <a:rPr lang="en-US" dirty="0"/>
              <a:t>: </a:t>
            </a:r>
            <a:r>
              <a:rPr lang="bg-BG" dirty="0"/>
              <a:t>Налице са множество</a:t>
            </a:r>
            <a:r>
              <a:rPr lang="en-US" dirty="0"/>
              <a:t> </a:t>
            </a:r>
            <a:r>
              <a:rPr lang="en-US" u="sng" dirty="0">
                <a:hlinkClick r:id="rId10"/>
              </a:rPr>
              <a:t>PHP accelerators</a:t>
            </a:r>
            <a:r>
              <a:rPr lang="bg-BG" dirty="0"/>
              <a:t>, с чиято помощ можем радикално да подобрим Производителността на нашите</a:t>
            </a:r>
            <a:r>
              <a:rPr lang="en-US" dirty="0"/>
              <a:t> PHP </a:t>
            </a:r>
            <a:r>
              <a:rPr lang="bg-BG" dirty="0"/>
              <a:t>Файлове</a:t>
            </a:r>
            <a:r>
              <a:rPr lang="en-US" dirty="0"/>
              <a:t>. </a:t>
            </a:r>
            <a:r>
              <a:rPr lang="bg-BG" dirty="0"/>
              <a:t>Същото ще повлияе всички</a:t>
            </a:r>
            <a:r>
              <a:rPr lang="en-US" dirty="0"/>
              <a:t> PHP </a:t>
            </a:r>
            <a:r>
              <a:rPr lang="bg-BG" dirty="0"/>
              <a:t>Файлове, а не само нашата</a:t>
            </a:r>
            <a:r>
              <a:rPr lang="en-US" dirty="0"/>
              <a:t> WordPress </a:t>
            </a:r>
            <a:r>
              <a:rPr lang="bg-BG" dirty="0"/>
              <a:t>Инсталация</a:t>
            </a:r>
            <a:r>
              <a:rPr lang="en-US" dirty="0"/>
              <a:t>. </a:t>
            </a:r>
            <a:r>
              <a:rPr lang="bg-BG" dirty="0"/>
              <a:t>Провеждаме Търсене на повече информация за </a:t>
            </a:r>
            <a:r>
              <a:rPr lang="en-US" dirty="0"/>
              <a:t>PHP optimization</a:t>
            </a:r>
            <a:r>
              <a:rPr lang="bg-BG" dirty="0"/>
              <a:t>, например, на:</a:t>
            </a:r>
            <a:r>
              <a:rPr lang="en-US" dirty="0"/>
              <a:t> </a:t>
            </a:r>
            <a:r>
              <a:rPr lang="en-US" u="sng" dirty="0">
                <a:hlinkClick r:id="rId11"/>
              </a:rPr>
              <a:t>APC</a:t>
            </a:r>
            <a:r>
              <a:rPr lang="en-US" dirty="0"/>
              <a:t>. </a:t>
            </a:r>
            <a:r>
              <a:rPr lang="bg-BG" dirty="0"/>
              <a:t>Считано от </a:t>
            </a:r>
            <a:r>
              <a:rPr lang="en-US" dirty="0"/>
              <a:t>PHP 5.5, </a:t>
            </a:r>
            <a:r>
              <a:rPr lang="bg-BG" dirty="0" err="1"/>
              <a:t>Кеширащата</a:t>
            </a:r>
            <a:r>
              <a:rPr lang="bg-BG" dirty="0"/>
              <a:t> машина </a:t>
            </a:r>
            <a:r>
              <a:rPr lang="en-US" u="sng" dirty="0" err="1">
                <a:hlinkClick r:id="rId8"/>
              </a:rPr>
              <a:t>OPcache</a:t>
            </a:r>
            <a:r>
              <a:rPr lang="en-US" dirty="0"/>
              <a:t> </a:t>
            </a:r>
            <a:r>
              <a:rPr lang="bg-BG" dirty="0"/>
              <a:t>е вградена в</a:t>
            </a:r>
            <a:r>
              <a:rPr lang="en-US" dirty="0"/>
              <a:t> PHP</a:t>
            </a:r>
            <a:r>
              <a:rPr lang="bg-BG" dirty="0"/>
              <a:t> (вж. </a:t>
            </a:r>
            <a:r>
              <a:rPr lang="bg-BG" dirty="0">
                <a:hlinkClick r:id="rId12"/>
              </a:rPr>
              <a:t>тук</a:t>
            </a:r>
            <a:r>
              <a:rPr lang="bg-BG" dirty="0"/>
              <a:t>)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b="1" dirty="0">
                <a:solidFill>
                  <a:srgbClr val="EF7F1A"/>
                </a:solidFill>
              </a:rPr>
              <a:t>MySQL</a:t>
            </a:r>
            <a:r>
              <a:rPr lang="en-US" dirty="0"/>
              <a:t>: MySQL </a:t>
            </a:r>
            <a:r>
              <a:rPr lang="bg-BG" dirty="0"/>
              <a:t>Оптимизацията</a:t>
            </a:r>
            <a:r>
              <a:rPr lang="en-US" dirty="0"/>
              <a:t> </a:t>
            </a:r>
            <a:r>
              <a:rPr lang="bg-BG" dirty="0"/>
              <a:t>е своего рода „черна магия“</a:t>
            </a:r>
            <a:r>
              <a:rPr lang="en-US" dirty="0"/>
              <a:t>. </a:t>
            </a:r>
            <a:r>
              <a:rPr lang="bg-BG" dirty="0"/>
              <a:t>Няколко незначителни промени в Настройките на Кеша на Заявките</a:t>
            </a:r>
            <a:r>
              <a:rPr lang="en-US" dirty="0"/>
              <a:t> </a:t>
            </a:r>
            <a:r>
              <a:rPr lang="bg-BG" dirty="0"/>
              <a:t>(за </a:t>
            </a:r>
            <a:r>
              <a:rPr lang="en-US" dirty="0"/>
              <a:t>Query Cache</a:t>
            </a:r>
            <a:r>
              <a:rPr lang="bg-BG" dirty="0"/>
              <a:t>, вж. </a:t>
            </a:r>
            <a:r>
              <a:rPr lang="bg-BG" dirty="0">
                <a:hlinkClick r:id="rId13"/>
              </a:rPr>
              <a:t>тук</a:t>
            </a:r>
            <a:r>
              <a:rPr lang="bg-BG" dirty="0"/>
              <a:t>),</a:t>
            </a:r>
            <a:r>
              <a:rPr lang="en-US" dirty="0"/>
              <a:t> </a:t>
            </a:r>
            <a:r>
              <a:rPr lang="bg-BG" dirty="0"/>
              <a:t>може да окажат</a:t>
            </a:r>
            <a:r>
              <a:rPr lang="en-US" dirty="0"/>
              <a:t> </a:t>
            </a:r>
            <a:r>
              <a:rPr lang="bg-BG" dirty="0"/>
              <a:t>драматичен ефект върху Производителността на</a:t>
            </a:r>
            <a:r>
              <a:rPr lang="en-US" dirty="0"/>
              <a:t> WordPress</a:t>
            </a:r>
            <a:r>
              <a:rPr lang="bg-BG" dirty="0"/>
              <a:t>,</a:t>
            </a:r>
            <a:r>
              <a:rPr lang="en-US" dirty="0"/>
              <a:t> </a:t>
            </a:r>
            <a:r>
              <a:rPr lang="bg-BG" dirty="0"/>
              <a:t>защото</a:t>
            </a:r>
            <a:r>
              <a:rPr lang="en-US" dirty="0"/>
              <a:t> WordPress </a:t>
            </a:r>
            <a:r>
              <a:rPr lang="bg-BG" dirty="0"/>
              <a:t>повтаря</a:t>
            </a:r>
            <a:r>
              <a:rPr lang="en-US" dirty="0"/>
              <a:t> </a:t>
            </a:r>
            <a:r>
              <a:rPr lang="bg-BG" dirty="0"/>
              <a:t>множество Заявки</a:t>
            </a:r>
            <a:r>
              <a:rPr lang="en-US" dirty="0"/>
              <a:t> </a:t>
            </a:r>
            <a:r>
              <a:rPr lang="bg-BG" dirty="0"/>
              <a:t>(</a:t>
            </a:r>
            <a:r>
              <a:rPr lang="en-US" dirty="0"/>
              <a:t>Queries</a:t>
            </a:r>
            <a:r>
              <a:rPr lang="bg-BG" dirty="0"/>
              <a:t>)</a:t>
            </a:r>
            <a:r>
              <a:rPr lang="en-US" dirty="0"/>
              <a:t> </a:t>
            </a:r>
            <a:r>
              <a:rPr lang="bg-BG" dirty="0"/>
              <a:t>при всяко Обръщение</a:t>
            </a:r>
            <a:r>
              <a:rPr lang="en-US" dirty="0"/>
              <a:t> </a:t>
            </a:r>
            <a:r>
              <a:rPr lang="bg-BG" dirty="0"/>
              <a:t>(</a:t>
            </a:r>
            <a:r>
              <a:rPr lang="en-US" dirty="0"/>
              <a:t>Request</a:t>
            </a:r>
            <a:r>
              <a:rPr lang="bg-BG" dirty="0"/>
              <a:t>)</a:t>
            </a:r>
            <a:r>
              <a:rPr lang="en-US" dirty="0"/>
              <a:t>. </a:t>
            </a:r>
            <a:r>
              <a:rPr lang="bg-BG" dirty="0"/>
              <a:t>Всеки сам</a:t>
            </a:r>
            <a:r>
              <a:rPr lang="en-US" dirty="0"/>
              <a:t> </a:t>
            </a:r>
            <a:r>
              <a:rPr lang="bg-BG" dirty="0"/>
              <a:t>трябва да търси насоки за </a:t>
            </a:r>
            <a:r>
              <a:rPr lang="en-US" dirty="0" err="1"/>
              <a:t>myqsl</a:t>
            </a:r>
            <a:r>
              <a:rPr lang="en-US" dirty="0"/>
              <a:t> optimization.</a:t>
            </a:r>
          </a:p>
          <a:p>
            <a:pPr marL="0" indent="0">
              <a:buNone/>
            </a:pPr>
            <a:r>
              <a:rPr lang="bg-BG" dirty="0"/>
              <a:t>Великолепен пример как</a:t>
            </a:r>
            <a:r>
              <a:rPr lang="en-US" dirty="0"/>
              <a:t> WordPress </a:t>
            </a:r>
            <a:r>
              <a:rPr lang="bg-BG" dirty="0"/>
              <a:t>е Оптимизиран,</a:t>
            </a:r>
            <a:r>
              <a:rPr lang="en-US" dirty="0"/>
              <a:t> </a:t>
            </a:r>
            <a:r>
              <a:rPr lang="bg-BG" dirty="0"/>
              <a:t>бе представен от</a:t>
            </a:r>
            <a:r>
              <a:rPr lang="en-US" dirty="0"/>
              <a:t> </a:t>
            </a:r>
            <a:r>
              <a:rPr lang="en-US" dirty="0" err="1">
                <a:hlinkClick r:id="rId14"/>
              </a:rPr>
              <a:t>Iliya</a:t>
            </a:r>
            <a:r>
              <a:rPr lang="en-US" dirty="0">
                <a:hlinkClick r:id="rId14"/>
              </a:rPr>
              <a:t> </a:t>
            </a:r>
            <a:r>
              <a:rPr lang="en-US" dirty="0" err="1">
                <a:hlinkClick r:id="rId14"/>
              </a:rPr>
              <a:t>Polihronov</a:t>
            </a:r>
            <a:r>
              <a:rPr lang="en-US" dirty="0"/>
              <a:t> </a:t>
            </a:r>
            <a:r>
              <a:rPr lang="bg-BG" dirty="0"/>
              <a:t>на</a:t>
            </a:r>
            <a:r>
              <a:rPr lang="en-US" dirty="0"/>
              <a:t> </a:t>
            </a:r>
            <a:r>
              <a:rPr lang="en-US" dirty="0" err="1"/>
              <a:t>WordCamp</a:t>
            </a:r>
            <a:r>
              <a:rPr lang="en-US" dirty="0"/>
              <a:t> San Francisco 2012. </a:t>
            </a:r>
            <a:r>
              <a:rPr lang="en-US" dirty="0" err="1"/>
              <a:t>Iliya</a:t>
            </a:r>
            <a:r>
              <a:rPr lang="en-US" dirty="0"/>
              <a:t>, </a:t>
            </a:r>
            <a:r>
              <a:rPr lang="bg-BG" dirty="0"/>
              <a:t>наред с всичко друго</a:t>
            </a:r>
            <a:r>
              <a:rPr lang="en-US" dirty="0"/>
              <a:t>, </a:t>
            </a:r>
            <a:r>
              <a:rPr lang="bg-BG" dirty="0"/>
              <a:t>представя</a:t>
            </a:r>
            <a:r>
              <a:rPr lang="en-US" dirty="0"/>
              <a:t> Server Optimization </a:t>
            </a:r>
            <a:r>
              <a:rPr lang="bg-BG" dirty="0"/>
              <a:t>за</a:t>
            </a:r>
            <a:r>
              <a:rPr lang="en-US" dirty="0"/>
              <a:t> WordPress.com. </a:t>
            </a:r>
            <a:r>
              <a:rPr lang="bg-BG" dirty="0"/>
              <a:t>С кратко негово</a:t>
            </a:r>
            <a:r>
              <a:rPr lang="en-US" dirty="0"/>
              <a:t> </a:t>
            </a:r>
            <a:r>
              <a:rPr lang="bg-BG" dirty="0"/>
              <a:t>Представяне</a:t>
            </a:r>
            <a:r>
              <a:rPr lang="en-US" dirty="0"/>
              <a:t> </a:t>
            </a:r>
            <a:r>
              <a:rPr lang="bg-BG" dirty="0"/>
              <a:t>можем да се запознаем на Адрес</a:t>
            </a:r>
            <a:r>
              <a:rPr lang="en-US" dirty="0"/>
              <a:t>:</a:t>
            </a:r>
            <a:r>
              <a:rPr lang="bg-BG" dirty="0"/>
              <a:t> </a:t>
            </a:r>
            <a:r>
              <a:rPr lang="en-US" u="sng" dirty="0">
                <a:hlinkClick r:id="rId15"/>
              </a:rPr>
              <a:t>http://wordpress.tv/2012/09/01/iliya-polihronov-high-performance-wordpress/</a:t>
            </a:r>
            <a:endParaRPr lang="en-US" dirty="0"/>
          </a:p>
        </p:txBody>
      </p: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23D072CB-D144-4A32-A160-0BD6354DC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58000" y="6477000"/>
            <a:ext cx="2133600" cy="365125"/>
          </a:xfrm>
        </p:spPr>
        <p:txBody>
          <a:bodyPr/>
          <a:lstStyle/>
          <a:p>
            <a:r>
              <a:rPr lang="bg-BG" dirty="0"/>
              <a:t>Стр. </a:t>
            </a:r>
            <a:fld id="{71734E5D-357F-4193-8BCE-89C0C4C454A4}" type="slidenum">
              <a:rPr lang="en-US" smtClean="0"/>
              <a:t>7</a:t>
            </a:fld>
            <a:r>
              <a:rPr lang="bg-BG" dirty="0"/>
              <a:t> от 33</a:t>
            </a:r>
            <a:endParaRPr lang="en-US" dirty="0"/>
          </a:p>
        </p:txBody>
      </p:sp>
      <p:pic>
        <p:nvPicPr>
          <p:cNvPr id="7" name="Picture 3">
            <a:extLst>
              <a:ext uri="{FF2B5EF4-FFF2-40B4-BE49-F238E27FC236}">
                <a16:creationId xmlns:a16="http://schemas.microsoft.com/office/drawing/2014/main" id="{6E9EEE30-AA5E-4DDB-BCC8-21EFDACE39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02201"/>
            <a:ext cx="8534400" cy="5073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D8F65864-D5AB-4C76-AB90-0CF813E9C11D}"/>
              </a:ext>
            </a:extLst>
          </p:cNvPr>
          <p:cNvSpPr txBox="1">
            <a:spLocks/>
          </p:cNvSpPr>
          <p:nvPr/>
        </p:nvSpPr>
        <p:spPr>
          <a:xfrm>
            <a:off x="457200" y="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200" dirty="0">
              <a:solidFill>
                <a:srgbClr val="EF7F1A"/>
              </a:solidFill>
            </a:endParaRP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5ADEE2E1-F561-4082-A190-2EA07EE7C7FE}"/>
              </a:ext>
            </a:extLst>
          </p:cNvPr>
          <p:cNvSpPr txBox="1">
            <a:spLocks/>
          </p:cNvSpPr>
          <p:nvPr/>
        </p:nvSpPr>
        <p:spPr>
          <a:xfrm>
            <a:off x="1524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bg-BG" dirty="0"/>
              <a:t>Дата: </a:t>
            </a:r>
            <a:fld id="{4836C8E4-75DA-4013-BBDC-FCE0CEAEFCAB}" type="datetime1">
              <a:rPr lang="bg-BG" smtClean="0"/>
              <a:pPr>
                <a:spcAft>
                  <a:spcPts val="600"/>
                </a:spcAft>
              </a:pPr>
              <a:t>11.7.2019 г.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78504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hlinkClick r:id="rId2"/>
            <a:extLst>
              <a:ext uri="{FF2B5EF4-FFF2-40B4-BE49-F238E27FC236}">
                <a16:creationId xmlns:a16="http://schemas.microsoft.com/office/drawing/2014/main" id="{5C24406D-D3EB-4836-8F31-ADC64A49B6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32722"/>
            <a:ext cx="9144000" cy="4610878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381000" y="152400"/>
            <a:ext cx="7391400" cy="5635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600" cap="small" spc="15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02201"/>
            <a:ext cx="8534400" cy="5073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Content Placeholder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96000"/>
            <a:ext cx="9144000" cy="7620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6A2994F-C113-461A-90FB-729B91D4BEA8}"/>
              </a:ext>
            </a:extLst>
          </p:cNvPr>
          <p:cNvSpPr txBox="1"/>
          <p:nvPr/>
        </p:nvSpPr>
        <p:spPr>
          <a:xfrm>
            <a:off x="228600" y="545068"/>
            <a:ext cx="6830909" cy="369332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EF7F1A"/>
                </a:solidFill>
              </a:rPr>
              <a:t>Apache </a:t>
            </a:r>
            <a:r>
              <a:rPr lang="bg-BG" dirty="0">
                <a:solidFill>
                  <a:srgbClr val="EF7F1A"/>
                </a:solidFill>
              </a:rPr>
              <a:t>или </a:t>
            </a:r>
            <a:r>
              <a:rPr lang="en-US" dirty="0">
                <a:solidFill>
                  <a:srgbClr val="EF7F1A"/>
                </a:solidFill>
              </a:rPr>
              <a:t>Nginx: </a:t>
            </a:r>
            <a:r>
              <a:rPr lang="bg-BG" dirty="0">
                <a:solidFill>
                  <a:srgbClr val="EF7F1A"/>
                </a:solidFill>
              </a:rPr>
              <a:t>кой </a:t>
            </a:r>
            <a:r>
              <a:rPr lang="en-US" dirty="0">
                <a:solidFill>
                  <a:srgbClr val="EF7F1A"/>
                </a:solidFill>
              </a:rPr>
              <a:t>HTTP-</a:t>
            </a:r>
            <a:r>
              <a:rPr lang="bg-BG" dirty="0">
                <a:solidFill>
                  <a:srgbClr val="EF7F1A"/>
                </a:solidFill>
              </a:rPr>
              <a:t>Сървър е по-пригоден за нашите цели?</a:t>
            </a:r>
            <a:endParaRPr lang="en-US" dirty="0">
              <a:solidFill>
                <a:srgbClr val="EF7F1A"/>
              </a:solidFill>
            </a:endParaRPr>
          </a:p>
        </p:txBody>
      </p:sp>
      <p:pic>
        <p:nvPicPr>
          <p:cNvPr id="25" name="Picture 24">
            <a:hlinkClick r:id="rId6"/>
            <a:extLst>
              <a:ext uri="{FF2B5EF4-FFF2-40B4-BE49-F238E27FC236}">
                <a16:creationId xmlns:a16="http://schemas.microsoft.com/office/drawing/2014/main" id="{74153F43-1E1C-41C3-AFF6-8FEE860C3A4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95800" y="1419999"/>
            <a:ext cx="482918" cy="48387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4" name="Picture 23">
            <a:hlinkClick r:id="rId8"/>
            <a:extLst>
              <a:ext uri="{FF2B5EF4-FFF2-40B4-BE49-F238E27FC236}">
                <a16:creationId xmlns:a16="http://schemas.microsoft.com/office/drawing/2014/main" id="{7E5CFDA4-7CA6-456C-ADE7-4CA3F478C40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4800" y="1425714"/>
            <a:ext cx="434626" cy="43586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026" name="TextBox 1025">
            <a:extLst>
              <a:ext uri="{FF2B5EF4-FFF2-40B4-BE49-F238E27FC236}">
                <a16:creationId xmlns:a16="http://schemas.microsoft.com/office/drawing/2014/main" id="{C46406DC-5BBF-4434-973E-C8114F717C28}"/>
              </a:ext>
            </a:extLst>
          </p:cNvPr>
          <p:cNvSpPr txBox="1"/>
          <p:nvPr/>
        </p:nvSpPr>
        <p:spPr>
          <a:xfrm>
            <a:off x="172180" y="817602"/>
            <a:ext cx="783740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1000" dirty="0"/>
              <a:t>Най-масово използвани </a:t>
            </a:r>
            <a:r>
              <a:rPr lang="en-US" sz="1000" dirty="0"/>
              <a:t>Open Source Web Server</a:t>
            </a:r>
            <a:r>
              <a:rPr lang="bg-BG" sz="1000" dirty="0"/>
              <a:t>-и днес. Сумарно обслужват </a:t>
            </a:r>
            <a:r>
              <a:rPr lang="bg-BG" sz="1000" b="1" dirty="0"/>
              <a:t>над 50% от Трафика</a:t>
            </a:r>
            <a:r>
              <a:rPr lang="bg-BG" sz="1000" dirty="0"/>
              <a:t> в </a:t>
            </a:r>
            <a:r>
              <a:rPr lang="en-US" sz="1000" dirty="0"/>
              <a:t>Internet.</a:t>
            </a:r>
          </a:p>
          <a:p>
            <a:r>
              <a:rPr lang="bg-BG" sz="1000" dirty="0"/>
              <a:t>Поддържат всякакви Натоварвания и при Интеграция с друг Софтуер, формират ПЪЛЕН Комплекс </a:t>
            </a:r>
            <a:r>
              <a:rPr lang="en-US" sz="1000" dirty="0"/>
              <a:t>Web-</a:t>
            </a:r>
            <a:r>
              <a:rPr lang="bg-BG" sz="1000" dirty="0"/>
              <a:t>Приложения (</a:t>
            </a:r>
            <a:r>
              <a:rPr lang="en-US" sz="1000" dirty="0"/>
              <a:t>COMPLETE Web Stack</a:t>
            </a:r>
            <a:r>
              <a:rPr lang="bg-BG" sz="1000" dirty="0"/>
              <a:t>).</a:t>
            </a:r>
            <a:endParaRPr lang="en-US" sz="1000" dirty="0"/>
          </a:p>
          <a:p>
            <a:r>
              <a:rPr lang="bg-BG" sz="1000" dirty="0"/>
              <a:t>Редица СХОДНИ Функционални възможности, но НЕ СЛЕДВА да бъдат третирани като ВЗАИМОЗАМЕНЯЕМИ.</a:t>
            </a:r>
            <a:endParaRPr lang="en-US" sz="1000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E909538-B7D0-4032-81BC-2F499C2C0091}"/>
              </a:ext>
            </a:extLst>
          </p:cNvPr>
          <p:cNvGrpSpPr/>
          <p:nvPr/>
        </p:nvGrpSpPr>
        <p:grpSpPr>
          <a:xfrm>
            <a:off x="2286000" y="6983730"/>
            <a:ext cx="6346629" cy="483870"/>
            <a:chOff x="282771" y="659130"/>
            <a:chExt cx="6346629" cy="483870"/>
          </a:xfrm>
        </p:grpSpPr>
        <p:pic>
          <p:nvPicPr>
            <p:cNvPr id="29" name="Picture 28">
              <a:hlinkClick r:id="rId6"/>
              <a:extLst>
                <a:ext uri="{FF2B5EF4-FFF2-40B4-BE49-F238E27FC236}">
                  <a16:creationId xmlns:a16="http://schemas.microsoft.com/office/drawing/2014/main" id="{67F73F98-1DD9-4754-B822-CB5A55DC05F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143000" y="659130"/>
              <a:ext cx="482918" cy="48387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32" name="Picture 31">
              <a:hlinkClick r:id="rId8"/>
              <a:extLst>
                <a:ext uri="{FF2B5EF4-FFF2-40B4-BE49-F238E27FC236}">
                  <a16:creationId xmlns:a16="http://schemas.microsoft.com/office/drawing/2014/main" id="{2DDFBA69-C78F-40F7-A1FF-2024A12DB6E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82771" y="659130"/>
              <a:ext cx="434626" cy="435864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53C1E20D-69D0-4043-9FFA-B2A79DCE970F}"/>
                </a:ext>
              </a:extLst>
            </p:cNvPr>
            <p:cNvGrpSpPr/>
            <p:nvPr/>
          </p:nvGrpSpPr>
          <p:grpSpPr>
            <a:xfrm>
              <a:off x="645417" y="659130"/>
              <a:ext cx="551754" cy="381000"/>
              <a:chOff x="1143000" y="5410200"/>
              <a:chExt cx="551754" cy="381000"/>
            </a:xfrm>
          </p:grpSpPr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B26D96C-3A01-43F1-9CB3-EC61332F1EF0}"/>
                  </a:ext>
                </a:extLst>
              </p:cNvPr>
              <p:cNvSpPr txBox="1"/>
              <p:nvPr/>
            </p:nvSpPr>
            <p:spPr>
              <a:xfrm>
                <a:off x="1143000" y="5410200"/>
                <a:ext cx="5517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bg-BG" dirty="0"/>
                  <a:t>или</a:t>
                </a:r>
                <a:endParaRPr lang="en-US" dirty="0"/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0602E37-138C-4A32-94CB-E1E024A8E417}"/>
                  </a:ext>
                </a:extLst>
              </p:cNvPr>
              <p:cNvSpPr txBox="1"/>
              <p:nvPr/>
            </p:nvSpPr>
            <p:spPr>
              <a:xfrm>
                <a:off x="1143000" y="5421868"/>
                <a:ext cx="5517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bg-BG" dirty="0">
                    <a:solidFill>
                      <a:srgbClr val="EF7F1A"/>
                    </a:solidFill>
                  </a:rPr>
                  <a:t>или</a:t>
                </a:r>
                <a:endParaRPr lang="en-US" dirty="0">
                  <a:solidFill>
                    <a:srgbClr val="EF7F1A"/>
                  </a:solidFill>
                </a:endParaRPr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48A98E0-95B5-42E9-ADDE-BE718D1DDE5D}"/>
                </a:ext>
              </a:extLst>
            </p:cNvPr>
            <p:cNvGrpSpPr/>
            <p:nvPr/>
          </p:nvGrpSpPr>
          <p:grpSpPr>
            <a:xfrm>
              <a:off x="1501971" y="670798"/>
              <a:ext cx="5127429" cy="384334"/>
              <a:chOff x="1143000" y="4724400"/>
              <a:chExt cx="5127429" cy="384334"/>
            </a:xfrm>
          </p:grpSpPr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788220B-6FDB-4D29-95C7-0C8C75F93C8D}"/>
                  </a:ext>
                </a:extLst>
              </p:cNvPr>
              <p:cNvSpPr txBox="1"/>
              <p:nvPr/>
            </p:nvSpPr>
            <p:spPr>
              <a:xfrm>
                <a:off x="1143000" y="4724400"/>
                <a:ext cx="51274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: </a:t>
                </a:r>
                <a:r>
                  <a:rPr lang="bg-BG" dirty="0"/>
                  <a:t>кой </a:t>
                </a:r>
                <a:r>
                  <a:rPr lang="en-US" dirty="0"/>
                  <a:t>HTTP-</a:t>
                </a:r>
                <a:r>
                  <a:rPr lang="bg-BG" dirty="0"/>
                  <a:t>Сървър е по-пригоден за нашите цели?</a:t>
                </a:r>
                <a:endParaRPr lang="en-US" dirty="0"/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03AB28F-AD46-4DAB-8E75-5E150BC224B6}"/>
                  </a:ext>
                </a:extLst>
              </p:cNvPr>
              <p:cNvSpPr txBox="1"/>
              <p:nvPr/>
            </p:nvSpPr>
            <p:spPr>
              <a:xfrm>
                <a:off x="1143000" y="4739402"/>
                <a:ext cx="51274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EF7F1A"/>
                    </a:solidFill>
                  </a:rPr>
                  <a:t>: </a:t>
                </a:r>
                <a:r>
                  <a:rPr lang="bg-BG" dirty="0">
                    <a:solidFill>
                      <a:srgbClr val="EF7F1A"/>
                    </a:solidFill>
                  </a:rPr>
                  <a:t>кой </a:t>
                </a:r>
                <a:r>
                  <a:rPr lang="en-US" dirty="0">
                    <a:solidFill>
                      <a:srgbClr val="EF7F1A"/>
                    </a:solidFill>
                  </a:rPr>
                  <a:t>HTTP-</a:t>
                </a:r>
                <a:r>
                  <a:rPr lang="bg-BG" dirty="0">
                    <a:solidFill>
                      <a:srgbClr val="EF7F1A"/>
                    </a:solidFill>
                  </a:rPr>
                  <a:t>Сървър е по-пригоден за нашите цели?</a:t>
                </a:r>
                <a:endParaRPr lang="en-US" dirty="0">
                  <a:solidFill>
                    <a:srgbClr val="EF7F1A"/>
                  </a:solidFill>
                </a:endParaRPr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9396D54-EFCF-486C-9A36-F5A89607DE2B}"/>
              </a:ext>
            </a:extLst>
          </p:cNvPr>
          <p:cNvSpPr txBox="1"/>
          <p:nvPr/>
        </p:nvSpPr>
        <p:spPr>
          <a:xfrm>
            <a:off x="685800" y="1371600"/>
            <a:ext cx="386048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1995</a:t>
            </a:r>
            <a:r>
              <a:rPr lang="bg-BG" sz="1200" b="1" dirty="0"/>
              <a:t> </a:t>
            </a:r>
            <a:r>
              <a:rPr lang="bg-BG" sz="1000" dirty="0"/>
              <a:t>Създаден през</a:t>
            </a:r>
            <a:r>
              <a:rPr lang="en-US" sz="1000" dirty="0"/>
              <a:t> </a:t>
            </a:r>
            <a:r>
              <a:rPr lang="bg-BG" sz="1000" dirty="0"/>
              <a:t>от</a:t>
            </a:r>
            <a:r>
              <a:rPr lang="en-US" sz="1000" dirty="0"/>
              <a:t> </a:t>
            </a:r>
            <a:r>
              <a:rPr lang="en-US" sz="1000" b="1" dirty="0"/>
              <a:t>Robert McCool</a:t>
            </a:r>
            <a:endParaRPr lang="bg-BG" sz="1000" b="1" dirty="0"/>
          </a:p>
          <a:p>
            <a:r>
              <a:rPr lang="bg-BG" sz="1200" b="1" dirty="0"/>
              <a:t>1999 </a:t>
            </a:r>
            <a:r>
              <a:rPr lang="bg-BG" sz="1000" dirty="0"/>
              <a:t>Под егидата на </a:t>
            </a:r>
            <a:r>
              <a:rPr lang="en-US" sz="1000" b="1" dirty="0"/>
              <a:t>Apache Software Foundation</a:t>
            </a:r>
            <a:endParaRPr lang="bg-BG" sz="1000" b="1" dirty="0"/>
          </a:p>
          <a:p>
            <a:r>
              <a:rPr lang="bg-BG" sz="1200" dirty="0"/>
              <a:t>От </a:t>
            </a:r>
            <a:r>
              <a:rPr lang="bg-BG" sz="1200" b="1" dirty="0"/>
              <a:t>1996</a:t>
            </a:r>
            <a:r>
              <a:rPr lang="bg-BG" sz="1200" dirty="0"/>
              <a:t> Най-</a:t>
            </a:r>
            <a:r>
              <a:rPr lang="bg-BG" sz="1200" dirty="0" err="1"/>
              <a:t>изпозлван</a:t>
            </a:r>
            <a:r>
              <a:rPr lang="bg-BG" sz="1200" dirty="0"/>
              <a:t> </a:t>
            </a:r>
            <a:r>
              <a:rPr lang="en-US" sz="1200" dirty="0"/>
              <a:t>Server</a:t>
            </a:r>
            <a:r>
              <a:rPr lang="bg-BG" sz="1200" dirty="0"/>
              <a:t> в</a:t>
            </a:r>
            <a:r>
              <a:rPr lang="en-US" sz="1200" dirty="0"/>
              <a:t> Internet</a:t>
            </a:r>
            <a:r>
              <a:rPr lang="bg-BG" sz="1200" dirty="0"/>
              <a:t>.</a:t>
            </a:r>
          </a:p>
          <a:p>
            <a:r>
              <a:rPr lang="bg-BG" sz="1200" b="1" dirty="0"/>
              <a:t>ПРЕДИМСТВА</a:t>
            </a:r>
            <a:r>
              <a:rPr lang="en-US" sz="1200" b="1" dirty="0"/>
              <a:t>:</a:t>
            </a:r>
          </a:p>
          <a:p>
            <a:r>
              <a:rPr lang="bg-BG" sz="1000" b="1" dirty="0"/>
              <a:t>(1)</a:t>
            </a:r>
            <a:r>
              <a:rPr lang="bg-BG" sz="1000" dirty="0"/>
              <a:t> Огромна </a:t>
            </a:r>
            <a:r>
              <a:rPr lang="bg-BG" sz="1000" b="1" dirty="0"/>
              <a:t>Популярност</a:t>
            </a:r>
            <a:r>
              <a:rPr lang="bg-BG" sz="1000" dirty="0"/>
              <a:t>, </a:t>
            </a:r>
            <a:r>
              <a:rPr lang="bg-BG" sz="1000" b="1" dirty="0"/>
              <a:t>(2)</a:t>
            </a:r>
            <a:r>
              <a:rPr lang="bg-BG" sz="1000" dirty="0"/>
              <a:t> Изобилна </a:t>
            </a:r>
            <a:r>
              <a:rPr lang="bg-BG" sz="1000" b="1" dirty="0"/>
              <a:t>Документация</a:t>
            </a:r>
            <a:r>
              <a:rPr lang="bg-BG" sz="1000" dirty="0"/>
              <a:t>,</a:t>
            </a:r>
          </a:p>
          <a:p>
            <a:r>
              <a:rPr lang="bg-BG" sz="1000" b="1" dirty="0"/>
              <a:t>(3)</a:t>
            </a:r>
            <a:r>
              <a:rPr lang="bg-BG" sz="1000" dirty="0"/>
              <a:t> Интегрирана </a:t>
            </a:r>
            <a:r>
              <a:rPr lang="bg-BG" sz="1000" b="1" dirty="0"/>
              <a:t>Поддръжка</a:t>
            </a:r>
            <a:r>
              <a:rPr lang="bg-BG" sz="1000" dirty="0"/>
              <a:t> от Външни Проекти</a:t>
            </a:r>
          </a:p>
          <a:p>
            <a:r>
              <a:rPr lang="bg-BG" sz="1200" b="1" dirty="0"/>
              <a:t>Масов Избор</a:t>
            </a:r>
            <a:r>
              <a:rPr lang="bg-BG" sz="1200" dirty="0"/>
              <a:t> на Администраторите, вследствие:</a:t>
            </a:r>
          </a:p>
          <a:p>
            <a:r>
              <a:rPr lang="bg-BG" sz="1000" dirty="0"/>
              <a:t>(1) Гъвкавост, Мощ и Повсеместна Поддръжка, (2) Мащабируемост (Система Динамично зареждани Модули), (3) Поддръжка на множество Интерпретаторни езици</a:t>
            </a:r>
          </a:p>
          <a:p>
            <a:r>
              <a:rPr lang="bg-BG" sz="1200" dirty="0"/>
              <a:t>Поддържа </a:t>
            </a:r>
            <a:r>
              <a:rPr lang="en-US" sz="1200" b="1" dirty="0"/>
              <a:t>Multi-Processing </a:t>
            </a:r>
            <a:r>
              <a:rPr lang="bg-BG" sz="1200" b="1" dirty="0"/>
              <a:t>Модули</a:t>
            </a:r>
            <a:r>
              <a:rPr lang="bg-BG" sz="1200" dirty="0"/>
              <a:t> (</a:t>
            </a:r>
            <a:r>
              <a:rPr lang="en-US" sz="1200" dirty="0"/>
              <a:t>MPMs</a:t>
            </a:r>
            <a:r>
              <a:rPr lang="bg-BG" sz="1200" dirty="0"/>
              <a:t>):</a:t>
            </a:r>
            <a:endParaRPr lang="bg-BG" sz="1000" dirty="0"/>
          </a:p>
          <a:p>
            <a:r>
              <a:rPr lang="bg-BG" sz="1000" dirty="0"/>
              <a:t>- </a:t>
            </a:r>
            <a:r>
              <a:rPr lang="en-US" sz="1000" b="1" dirty="0" err="1"/>
              <a:t>mpm</a:t>
            </a:r>
            <a:r>
              <a:rPr lang="ru-RU" sz="1000" b="1" dirty="0"/>
              <a:t>_</a:t>
            </a:r>
            <a:r>
              <a:rPr lang="en-US" sz="1000" b="1" dirty="0" err="1"/>
              <a:t>prefork</a:t>
            </a:r>
            <a:r>
              <a:rPr lang="bg-BG" sz="1000" dirty="0"/>
              <a:t>: Предоставя ОТДЕЛНА Нишка на всеки Процес</a:t>
            </a:r>
          </a:p>
          <a:p>
            <a:r>
              <a:rPr lang="bg-BG" sz="1000" b="1" dirty="0"/>
              <a:t>- </a:t>
            </a:r>
            <a:r>
              <a:rPr lang="en-US" sz="1000" b="1" dirty="0" err="1"/>
              <a:t>mpm</a:t>
            </a:r>
            <a:r>
              <a:rPr lang="ru-RU" sz="1000" b="1" dirty="0"/>
              <a:t>_</a:t>
            </a:r>
            <a:r>
              <a:rPr lang="en-US" sz="1000" b="1" dirty="0"/>
              <a:t>worker</a:t>
            </a:r>
            <a:r>
              <a:rPr lang="bg-BG" sz="1000" dirty="0"/>
              <a:t>: ЕДИН Процес да обслужва МНОЖЕСТВО Нишки</a:t>
            </a:r>
          </a:p>
          <a:p>
            <a:r>
              <a:rPr lang="bg-BG" sz="1000" b="1" dirty="0"/>
              <a:t>- </a:t>
            </a:r>
            <a:r>
              <a:rPr lang="en-US" sz="1000" b="1" dirty="0" err="1"/>
              <a:t>mpm</a:t>
            </a:r>
            <a:r>
              <a:rPr lang="ru-RU" sz="1000" b="1" dirty="0"/>
              <a:t>_</a:t>
            </a:r>
            <a:r>
              <a:rPr lang="en-US" sz="1000" b="1" dirty="0"/>
              <a:t>event </a:t>
            </a:r>
            <a:r>
              <a:rPr lang="bg-BG" sz="1000" dirty="0"/>
              <a:t>: </a:t>
            </a:r>
            <a:r>
              <a:rPr lang="en-US" sz="1000" dirty="0"/>
              <a:t>Dedicated Threads </a:t>
            </a:r>
            <a:r>
              <a:rPr lang="bg-BG" sz="1000" dirty="0"/>
              <a:t>обслужват Конекциите;</a:t>
            </a:r>
          </a:p>
          <a:p>
            <a:r>
              <a:rPr lang="bg-BG" sz="1000" dirty="0"/>
              <a:t>   ПРЕНАСОЧВА Активни Заявки към ДРУГИ Нишки.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5F69825-C2F9-4E57-AAAF-9CA2E25B2B4B}"/>
              </a:ext>
            </a:extLst>
          </p:cNvPr>
          <p:cNvSpPr txBox="1"/>
          <p:nvPr/>
        </p:nvSpPr>
        <p:spPr>
          <a:xfrm>
            <a:off x="4953000" y="1347787"/>
            <a:ext cx="4343400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b="1" dirty="0"/>
              <a:t>2002</a:t>
            </a:r>
            <a:r>
              <a:rPr lang="bg-BG" sz="1200" dirty="0"/>
              <a:t> </a:t>
            </a:r>
            <a:r>
              <a:rPr lang="en-US" sz="1200" dirty="0"/>
              <a:t>Igor </a:t>
            </a:r>
            <a:r>
              <a:rPr lang="en-US" sz="1200" dirty="0" err="1"/>
              <a:t>Sysoev</a:t>
            </a:r>
            <a:r>
              <a:rPr lang="bg-BG" sz="1200" dirty="0"/>
              <a:t>;</a:t>
            </a:r>
            <a:r>
              <a:rPr lang="en-US" sz="1200" dirty="0"/>
              <a:t> </a:t>
            </a:r>
            <a:r>
              <a:rPr lang="bg-BG" sz="1200" dirty="0"/>
              <a:t>започва работа над </a:t>
            </a:r>
            <a:r>
              <a:rPr lang="en-US" sz="1200" dirty="0"/>
              <a:t>Nginx, </a:t>
            </a:r>
            <a:r>
              <a:rPr lang="bg-BG" sz="1200" dirty="0"/>
              <a:t>В</a:t>
            </a:r>
          </a:p>
          <a:p>
            <a:r>
              <a:rPr lang="bg-BG" sz="1200" dirty="0"/>
              <a:t>ОТГОВОР На </a:t>
            </a:r>
            <a:r>
              <a:rPr lang="bg-BG" sz="1200" b="1" dirty="0"/>
              <a:t>*Проблема </a:t>
            </a:r>
            <a:r>
              <a:rPr lang="en-US" sz="1200" b="1" u="sng" dirty="0">
                <a:hlinkClick r:id="rId10"/>
              </a:rPr>
              <a:t>C</a:t>
            </a:r>
            <a:r>
              <a:rPr lang="ru-RU" sz="1200" b="1" u="sng" dirty="0">
                <a:hlinkClick r:id="rId10"/>
              </a:rPr>
              <a:t>10</a:t>
            </a:r>
            <a:r>
              <a:rPr lang="en-US" sz="1200" b="1" u="sng" dirty="0">
                <a:hlinkClick r:id="rId10"/>
              </a:rPr>
              <a:t>K</a:t>
            </a:r>
            <a:r>
              <a:rPr lang="en-US" sz="1200" dirty="0"/>
              <a:t> </a:t>
            </a:r>
            <a:r>
              <a:rPr lang="en-US" sz="1000" dirty="0"/>
              <a:t>(</a:t>
            </a:r>
            <a:r>
              <a:rPr lang="bg-BG" sz="1000" dirty="0"/>
              <a:t>Проблем с Мащаба при</a:t>
            </a:r>
          </a:p>
          <a:p>
            <a:r>
              <a:rPr lang="bg-BG" sz="1000" dirty="0"/>
              <a:t>Паралелно Обслужване на 10000 Ползватели</a:t>
            </a:r>
            <a:r>
              <a:rPr lang="en-US" sz="1000" dirty="0"/>
              <a:t>)</a:t>
            </a:r>
            <a:endParaRPr lang="bg-BG" sz="1000" dirty="0"/>
          </a:p>
          <a:p>
            <a:r>
              <a:rPr lang="bg-BG" sz="1200" b="1" dirty="0"/>
              <a:t>2004</a:t>
            </a:r>
            <a:r>
              <a:rPr lang="bg-BG" sz="1200" dirty="0"/>
              <a:t> Официално Представяне</a:t>
            </a:r>
          </a:p>
          <a:p>
            <a:r>
              <a:rPr lang="bg-BG" sz="1000" dirty="0"/>
              <a:t>Проблемът</a:t>
            </a:r>
            <a:r>
              <a:rPr lang="bg-BG" sz="1000" b="1" dirty="0"/>
              <a:t>*</a:t>
            </a:r>
            <a:r>
              <a:rPr lang="bg-BG" sz="1000" dirty="0"/>
              <a:t> - РАЗРЕШЕН, посредством</a:t>
            </a:r>
            <a:r>
              <a:rPr lang="en-US" sz="1000" dirty="0"/>
              <a:t> </a:t>
            </a:r>
            <a:r>
              <a:rPr lang="bg-BG" sz="1000" b="1" dirty="0"/>
              <a:t>Архитектура</a:t>
            </a:r>
            <a:r>
              <a:rPr lang="bg-BG" sz="1000" dirty="0"/>
              <a:t>та:</a:t>
            </a:r>
          </a:p>
          <a:p>
            <a:r>
              <a:rPr lang="bg-BG" sz="1000" b="1" dirty="0"/>
              <a:t>(1) Асинхронна</a:t>
            </a:r>
            <a:r>
              <a:rPr lang="bg-BG" sz="1000" dirty="0"/>
              <a:t>, </a:t>
            </a:r>
            <a:r>
              <a:rPr lang="bg-BG" sz="1000" b="1" dirty="0"/>
              <a:t>(2) </a:t>
            </a:r>
            <a:r>
              <a:rPr lang="en-US" sz="1000" b="1" dirty="0"/>
              <a:t>Event-Driven</a:t>
            </a:r>
            <a:r>
              <a:rPr lang="bg-BG" sz="1000" dirty="0"/>
              <a:t> (Управлявана от Събития)</a:t>
            </a:r>
            <a:endParaRPr lang="en-US" sz="1000" dirty="0"/>
          </a:p>
          <a:p>
            <a:r>
              <a:rPr lang="bg-BG" sz="1200" dirty="0"/>
              <a:t>СКОРОСТНО Обслужване на Статично съдържание</a:t>
            </a:r>
          </a:p>
          <a:p>
            <a:r>
              <a:rPr lang="bg-BG" sz="1200" dirty="0"/>
              <a:t>Динамично съдържание: Обръщения към ВЪНШЕН софтуер</a:t>
            </a:r>
          </a:p>
          <a:p>
            <a:r>
              <a:rPr lang="bg-BG" sz="1200" dirty="0"/>
              <a:t>При ОГРАНИЧЕН ресурс, при Равни други Условия:</a:t>
            </a:r>
          </a:p>
          <a:p>
            <a:r>
              <a:rPr lang="bg-BG" sz="1000" dirty="0"/>
              <a:t>- Оптимално използване на Хардуера</a:t>
            </a:r>
          </a:p>
          <a:p>
            <a:r>
              <a:rPr lang="bg-BG" sz="1000" dirty="0"/>
              <a:t>- Възможности за ЕФИКАСНО Скалиране/Мащабиране</a:t>
            </a:r>
          </a:p>
          <a:p>
            <a:r>
              <a:rPr lang="bg-BG" sz="1000" dirty="0"/>
              <a:t>  при ОГРАНИЧЕН Ресурс</a:t>
            </a:r>
          </a:p>
          <a:p>
            <a:r>
              <a:rPr lang="bg-BG" sz="1000" dirty="0"/>
              <a:t>- УСТОЙЧИВО Обслужва СИЛНО НАТОВАРЕН Трафик</a:t>
            </a:r>
          </a:p>
          <a:p>
            <a:r>
              <a:rPr lang="bg-BG" sz="1200" dirty="0"/>
              <a:t>РАЗГРАНИЧАВА Фактическата работа от Конекциите</a:t>
            </a:r>
            <a:endParaRPr lang="en-US" sz="1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E82D05-2AA6-4173-9F6E-D16CD9F4AE68}"/>
              </a:ext>
            </a:extLst>
          </p:cNvPr>
          <p:cNvSpPr txBox="1"/>
          <p:nvPr/>
        </p:nvSpPr>
        <p:spPr>
          <a:xfrm>
            <a:off x="228600" y="3810000"/>
            <a:ext cx="86106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b="1" dirty="0"/>
              <a:t>Различия</a:t>
            </a:r>
            <a:r>
              <a:rPr lang="bg-BG" sz="1200" dirty="0"/>
              <a:t>:</a:t>
            </a:r>
          </a:p>
          <a:p>
            <a:r>
              <a:rPr lang="bg-BG" sz="1000" b="1" dirty="0"/>
              <a:t>Архитектура на Обслужване на Клиентите и Трафика</a:t>
            </a:r>
            <a:r>
              <a:rPr lang="bg-BG" sz="1000" dirty="0"/>
              <a:t>.</a:t>
            </a:r>
            <a:r>
              <a:rPr lang="bg-BG" sz="800" dirty="0"/>
              <a:t> </a:t>
            </a:r>
            <a:r>
              <a:rPr lang="en-US" sz="800" b="1" dirty="0"/>
              <a:t>Apache</a:t>
            </a:r>
            <a:r>
              <a:rPr lang="bg-BG" sz="800" dirty="0"/>
              <a:t>,</a:t>
            </a:r>
            <a:r>
              <a:rPr lang="en-US" sz="800" dirty="0"/>
              <a:t> </a:t>
            </a:r>
            <a:r>
              <a:rPr lang="bg-BG" sz="800" dirty="0"/>
              <a:t>посредством </a:t>
            </a:r>
            <a:r>
              <a:rPr lang="en-US" sz="800" dirty="0"/>
              <a:t>MPMs (Multi-Processing Modules): </a:t>
            </a:r>
            <a:r>
              <a:rPr lang="en-US" sz="800" b="1" dirty="0" err="1"/>
              <a:t>mpm</a:t>
            </a:r>
            <a:r>
              <a:rPr lang="ru-RU" sz="800" b="1" dirty="0"/>
              <a:t>_</a:t>
            </a:r>
            <a:r>
              <a:rPr lang="en-US" sz="800" b="1" dirty="0" err="1"/>
              <a:t>prefork</a:t>
            </a:r>
            <a:r>
              <a:rPr lang="en-US" sz="800" dirty="0"/>
              <a:t> (</a:t>
            </a:r>
            <a:r>
              <a:rPr lang="bg-BG" sz="800" dirty="0"/>
              <a:t>отделна Нишка на ВСЕКИ Процес, ОБСЛУЖВАЩ Заявка</a:t>
            </a:r>
            <a:r>
              <a:rPr lang="en-US" sz="800" dirty="0"/>
              <a:t>)</a:t>
            </a:r>
            <a:r>
              <a:rPr lang="bg-BG" sz="800" dirty="0"/>
              <a:t>, </a:t>
            </a:r>
            <a:r>
              <a:rPr lang="en-US" sz="800" b="1" dirty="0" err="1"/>
              <a:t>mpm</a:t>
            </a:r>
            <a:r>
              <a:rPr lang="ru-RU" sz="800" b="1" dirty="0"/>
              <a:t>_</a:t>
            </a:r>
            <a:r>
              <a:rPr lang="en-US" sz="800" b="1" dirty="0"/>
              <a:t>worker</a:t>
            </a:r>
            <a:r>
              <a:rPr lang="bg-BG" sz="800" dirty="0"/>
              <a:t> (ГЕНЕРИРА Процеси, Управляващи МНОЖЕСТВО Нишки) и </a:t>
            </a:r>
            <a:r>
              <a:rPr lang="en-US" sz="800" b="1" dirty="0" err="1"/>
              <a:t>mpm</a:t>
            </a:r>
            <a:r>
              <a:rPr lang="ru-RU" sz="800" b="1" dirty="0"/>
              <a:t>_</a:t>
            </a:r>
            <a:r>
              <a:rPr lang="en-US" sz="800" b="1" dirty="0"/>
              <a:t>event</a:t>
            </a:r>
            <a:r>
              <a:rPr lang="bg-BG" sz="800" dirty="0"/>
              <a:t> (оставя </a:t>
            </a:r>
            <a:r>
              <a:rPr lang="en-US" sz="800" dirty="0"/>
              <a:t>Dedicated Threads </a:t>
            </a:r>
            <a:r>
              <a:rPr lang="bg-BG" sz="800" dirty="0"/>
              <a:t>да ПОДДЪРЖАТ Конекциите И ПРЕНАСОЧВА Активни Заявки към ДРУГИ Нишки ). </a:t>
            </a:r>
            <a:r>
              <a:rPr lang="en-US" sz="800" b="1" dirty="0"/>
              <a:t>Nginx</a:t>
            </a:r>
            <a:r>
              <a:rPr lang="bg-BG" sz="800" dirty="0"/>
              <a:t>: изцяло нов </a:t>
            </a:r>
            <a:r>
              <a:rPr lang="en-US" sz="800" b="1" dirty="0"/>
              <a:t>Asynchronous</a:t>
            </a:r>
            <a:r>
              <a:rPr lang="en-US" sz="800" dirty="0"/>
              <a:t>, </a:t>
            </a:r>
            <a:r>
              <a:rPr lang="en-US" sz="800" b="1" dirty="0"/>
              <a:t>Non-Blocking</a:t>
            </a:r>
            <a:r>
              <a:rPr lang="en-US" sz="800" dirty="0"/>
              <a:t>, </a:t>
            </a:r>
            <a:r>
              <a:rPr lang="en-US" sz="800" b="1" dirty="0"/>
              <a:t>Event-Driven</a:t>
            </a:r>
            <a:r>
              <a:rPr lang="bg-BG" sz="800" dirty="0"/>
              <a:t> Алгоритъм за Обслужване на Конекциите; РАЗШИРЯВА Обхвата на Средите, Обслужващи ХИЛЯДИ Конекции посредством УСКОРЕН Механизъм за Прихващане; РАЗГРАНИЧАВА фактическата работа от Конекциите, като така всеки Механизъм Обработва дадена Конекция САМО при </a:t>
            </a:r>
            <a:r>
              <a:rPr lang="bg-BG" sz="800" dirty="0" err="1"/>
              <a:t>Тригерирано</a:t>
            </a:r>
            <a:r>
              <a:rPr lang="bg-BG" sz="800" dirty="0"/>
              <a:t> Ново Събитие.</a:t>
            </a:r>
          </a:p>
          <a:p>
            <a:r>
              <a:rPr lang="bg-BG" sz="1000" b="1" dirty="0"/>
              <a:t>Разпределена (</a:t>
            </a:r>
            <a:r>
              <a:rPr lang="en-US" sz="1000" b="1" dirty="0"/>
              <a:t>Distributed</a:t>
            </a:r>
            <a:r>
              <a:rPr lang="bg-BG" sz="1000" b="1" dirty="0"/>
              <a:t>) / Централизирана (</a:t>
            </a:r>
            <a:r>
              <a:rPr lang="en-US" sz="1000" b="1" dirty="0"/>
              <a:t>Centralized</a:t>
            </a:r>
            <a:r>
              <a:rPr lang="bg-BG" sz="1000" b="1" dirty="0"/>
              <a:t>)</a:t>
            </a:r>
            <a:r>
              <a:rPr lang="en-US" sz="1000" b="1" dirty="0"/>
              <a:t> </a:t>
            </a:r>
            <a:r>
              <a:rPr lang="bg-BG" sz="1000" b="1" dirty="0"/>
              <a:t>Конфигурация</a:t>
            </a:r>
            <a:r>
              <a:rPr lang="bg-BG" sz="1000" dirty="0"/>
              <a:t>: </a:t>
            </a:r>
            <a:r>
              <a:rPr lang="en-US" sz="800" b="1" dirty="0"/>
              <a:t>Apache</a:t>
            </a:r>
            <a:r>
              <a:rPr lang="en-US" sz="800" dirty="0"/>
              <a:t> </a:t>
            </a:r>
            <a:r>
              <a:rPr lang="bg-BG" sz="800" dirty="0"/>
              <a:t>позволява Децентрализирана Конфигуриране „По Директории“ (изпълнява Директивите във Файловете </a:t>
            </a:r>
            <a:r>
              <a:rPr lang="en-US" sz="800" dirty="0"/>
              <a:t>.</a:t>
            </a:r>
            <a:r>
              <a:rPr lang="en-US" sz="800" dirty="0" err="1"/>
              <a:t>htaccess</a:t>
            </a:r>
            <a:r>
              <a:rPr lang="bg-BG" sz="800" dirty="0"/>
              <a:t>); същата се използва при Пренаписване на </a:t>
            </a:r>
            <a:r>
              <a:rPr lang="en-US" sz="800" dirty="0"/>
              <a:t>URL</a:t>
            </a:r>
            <a:r>
              <a:rPr lang="bg-BG" sz="800" dirty="0"/>
              <a:t>-Адреси, Рестрикции в Достъпа, Оторизиране и Идентифициране и дори при </a:t>
            </a:r>
            <a:r>
              <a:rPr lang="en-US" sz="800" dirty="0"/>
              <a:t>Caching Policies. </a:t>
            </a:r>
            <a:r>
              <a:rPr lang="bg-BG" sz="800" dirty="0"/>
              <a:t>Можем да </a:t>
            </a:r>
            <a:r>
              <a:rPr lang="bg-BG" sz="800" dirty="0" err="1"/>
              <a:t>Оправомощим</a:t>
            </a:r>
            <a:r>
              <a:rPr lang="bg-BG" sz="800" dirty="0"/>
              <a:t> Ползватели да Контролират </a:t>
            </a:r>
            <a:r>
              <a:rPr lang="en-US" sz="800" dirty="0"/>
              <a:t>Web-</a:t>
            </a:r>
            <a:r>
              <a:rPr lang="bg-BG" sz="800" dirty="0"/>
              <a:t>Съдържание на дадено Ниво, БЕЗ да им Предоставяме Достъп до самия Конфигурационен файл. </a:t>
            </a:r>
            <a:r>
              <a:rPr lang="en-US" sz="800" b="1" dirty="0"/>
              <a:t>Nginx</a:t>
            </a:r>
            <a:r>
              <a:rPr lang="en-US" sz="800" dirty="0"/>
              <a:t> </a:t>
            </a:r>
            <a:r>
              <a:rPr lang="bg-BG" sz="800" dirty="0"/>
              <a:t>поддържа ЕДИНСТВЕНО Главен Конфигурационен файл: ПО-ГОЛЯМА Производителност; ПО-ДОБРА Безопасност: отделни Ползватели имат Достъп на Ниво „Директория“, но Администраторът ЗАПАЗВА Контрола над целия </a:t>
            </a:r>
            <a:r>
              <a:rPr lang="en-US" sz="800" dirty="0"/>
              <a:t>Web-Server.</a:t>
            </a:r>
          </a:p>
          <a:p>
            <a:r>
              <a:rPr lang="bg-BG" sz="1000" b="1" dirty="0"/>
              <a:t>Интерпретиране на Ниво „Файл“ или на Ниво </a:t>
            </a:r>
            <a:r>
              <a:rPr lang="en-US" sz="1000" b="1" dirty="0"/>
              <a:t>“URI”</a:t>
            </a:r>
            <a:r>
              <a:rPr lang="en-US" sz="1000" dirty="0"/>
              <a:t>:</a:t>
            </a:r>
            <a:r>
              <a:rPr lang="en-US" sz="800" dirty="0"/>
              <a:t> </a:t>
            </a:r>
            <a:r>
              <a:rPr lang="en-US" sz="800" b="1" dirty="0"/>
              <a:t>Apache</a:t>
            </a:r>
            <a:r>
              <a:rPr lang="en-US" sz="800" dirty="0"/>
              <a:t> </a:t>
            </a:r>
            <a:r>
              <a:rPr lang="bg-BG" sz="800" dirty="0"/>
              <a:t>позволява Третиране на Заявка и ПО ДВАТА Начина; замислен като </a:t>
            </a:r>
            <a:r>
              <a:rPr lang="en-US" sz="800" dirty="0"/>
              <a:t>Web-Server</a:t>
            </a:r>
            <a:r>
              <a:rPr lang="bg-BG" sz="800" dirty="0"/>
              <a:t>, СТАНДАРТНО третира Заявките като </a:t>
            </a:r>
            <a:r>
              <a:rPr lang="en-US" sz="800" dirty="0"/>
              <a:t>Filesystem Resources</a:t>
            </a:r>
            <a:r>
              <a:rPr lang="bg-BG" sz="800" dirty="0"/>
              <a:t> в съответното </a:t>
            </a:r>
            <a:r>
              <a:rPr lang="en-US" sz="800" dirty="0"/>
              <a:t>Document Tree; </a:t>
            </a:r>
            <a:r>
              <a:rPr lang="bg-BG" sz="800" dirty="0"/>
              <a:t>СИЛЕН Акцент към </a:t>
            </a:r>
            <a:r>
              <a:rPr lang="en-US" sz="800" dirty="0"/>
              <a:t>Filesystem</a:t>
            </a:r>
            <a:r>
              <a:rPr lang="bg-BG" sz="800" dirty="0"/>
              <a:t> Методи. С </a:t>
            </a:r>
            <a:r>
              <a:rPr lang="en-US" sz="800" dirty="0"/>
              <a:t>.</a:t>
            </a:r>
            <a:r>
              <a:rPr lang="en-US" sz="800" dirty="0" err="1"/>
              <a:t>htaccess</a:t>
            </a:r>
            <a:r>
              <a:rPr lang="en-US" sz="800" dirty="0"/>
              <a:t> </a:t>
            </a:r>
            <a:r>
              <a:rPr lang="bg-BG" sz="800" dirty="0"/>
              <a:t>Файловете, Конфигурираме на Ниво „Директория“. </a:t>
            </a:r>
            <a:r>
              <a:rPr lang="en-US" sz="800" b="1" dirty="0"/>
              <a:t>Nginx</a:t>
            </a:r>
            <a:r>
              <a:rPr lang="en-US" sz="800" dirty="0"/>
              <a:t> </a:t>
            </a:r>
            <a:r>
              <a:rPr lang="bg-BG" sz="800" dirty="0"/>
              <a:t>е Замислен ЕДНОСВРЕМЕННО и като </a:t>
            </a:r>
            <a:r>
              <a:rPr lang="en-US" sz="800" dirty="0"/>
              <a:t>Web-Server, </a:t>
            </a:r>
            <a:r>
              <a:rPr lang="bg-BG" sz="800" dirty="0"/>
              <a:t>и като </a:t>
            </a:r>
            <a:r>
              <a:rPr lang="en-US" sz="800" dirty="0"/>
              <a:t>Proxy Server; </a:t>
            </a:r>
            <a:r>
              <a:rPr lang="bg-BG" sz="800" dirty="0"/>
              <a:t>изначално работи с </a:t>
            </a:r>
            <a:r>
              <a:rPr lang="en-US" sz="800" dirty="0"/>
              <a:t>URI-</a:t>
            </a:r>
            <a:r>
              <a:rPr lang="bg-BG" sz="800" dirty="0"/>
              <a:t>Идентификатори, които при нужда, Транслира към Файловата система; НЯМА Заложен Механизъм за Указване Конфигурация на Директория във Файловата система, а обработва </a:t>
            </a:r>
            <a:r>
              <a:rPr lang="en-US" sz="800" dirty="0"/>
              <a:t>URI-</a:t>
            </a:r>
            <a:r>
              <a:rPr lang="bg-BG" sz="800" dirty="0"/>
              <a:t>Идентификатора; Заявките се Обработват като </a:t>
            </a:r>
            <a:r>
              <a:rPr lang="en-US" sz="800" dirty="0"/>
              <a:t>URI, </a:t>
            </a:r>
            <a:r>
              <a:rPr lang="bg-BG" sz="800" dirty="0"/>
              <a:t>а НЕ като Локации във </a:t>
            </a:r>
            <a:r>
              <a:rPr lang="en-US" sz="800" dirty="0"/>
              <a:t>Filesystem; Nginx </a:t>
            </a:r>
            <a:r>
              <a:rPr lang="bg-BG" sz="800" dirty="0"/>
              <a:t>изпълнява ЕДНОВРЕМЕННО Ролите на </a:t>
            </a:r>
            <a:r>
              <a:rPr lang="en-US" sz="800" dirty="0"/>
              <a:t>Web-, Mail- </a:t>
            </a:r>
            <a:r>
              <a:rPr lang="bg-BG" sz="800" dirty="0"/>
              <a:t>и </a:t>
            </a:r>
            <a:r>
              <a:rPr lang="en-US" sz="800" dirty="0"/>
              <a:t>Proxy-Server; Nginx </a:t>
            </a:r>
            <a:r>
              <a:rPr lang="bg-BG" sz="800" dirty="0"/>
              <a:t>ПРОВЕРЯВА Файловата система едва, когато ИМА ГОТОВНОСТ да Обслужи Заявката.</a:t>
            </a:r>
          </a:p>
          <a:p>
            <a:r>
              <a:rPr lang="bg-BG" sz="1000" b="1" dirty="0"/>
              <a:t>Модули</a:t>
            </a:r>
            <a:r>
              <a:rPr lang="bg-BG" sz="1000" dirty="0"/>
              <a:t>:</a:t>
            </a:r>
            <a:r>
              <a:rPr lang="bg-BG" sz="800" dirty="0"/>
              <a:t> </a:t>
            </a:r>
            <a:r>
              <a:rPr lang="en-US" sz="800" b="1" dirty="0"/>
              <a:t>Apache</a:t>
            </a:r>
            <a:r>
              <a:rPr lang="en-US" sz="800" dirty="0"/>
              <a:t> </a:t>
            </a:r>
            <a:r>
              <a:rPr lang="bg-BG" sz="800" dirty="0"/>
              <a:t>ДИНАМИЧНО Зарежда нужните Модули, докато </a:t>
            </a:r>
            <a:r>
              <a:rPr lang="en-US" sz="800" dirty="0"/>
              <a:t>Server</a:t>
            </a:r>
            <a:r>
              <a:rPr lang="bg-BG" sz="800" dirty="0"/>
              <a:t>-</a:t>
            </a:r>
            <a:r>
              <a:rPr lang="bg-BG" sz="800" dirty="0" err="1"/>
              <a:t>ът</a:t>
            </a:r>
            <a:r>
              <a:rPr lang="bg-BG" sz="800" dirty="0"/>
              <a:t> работи; при </a:t>
            </a:r>
            <a:r>
              <a:rPr lang="en-US" sz="800" b="1" dirty="0"/>
              <a:t>Nginx</a:t>
            </a:r>
            <a:r>
              <a:rPr lang="en-US" sz="800" dirty="0"/>
              <a:t> </a:t>
            </a:r>
            <a:r>
              <a:rPr lang="bg-BG" sz="800" dirty="0"/>
              <a:t>Модулите Избираме, Компилираме и Добавяме към Софтуера на Ядрото.</a:t>
            </a:r>
            <a:endParaRPr lang="en-US" sz="8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45F9C99-C0D9-47C9-9BC6-B579068016EE}"/>
              </a:ext>
            </a:extLst>
          </p:cNvPr>
          <p:cNvSpPr txBox="1"/>
          <p:nvPr/>
        </p:nvSpPr>
        <p:spPr>
          <a:xfrm>
            <a:off x="228600" y="5819001"/>
            <a:ext cx="1210748" cy="276999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bg-BG" sz="1200" b="1" dirty="0">
                <a:solidFill>
                  <a:srgbClr val="FF0000"/>
                </a:solidFill>
              </a:rPr>
              <a:t>Следователно</a:t>
            </a:r>
            <a:r>
              <a:rPr lang="bg-BG" sz="1200" dirty="0">
                <a:solidFill>
                  <a:srgbClr val="FF0000"/>
                </a:solidFill>
              </a:rPr>
              <a:t>: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8AEC091-53D2-4031-9C08-D3761137789F}"/>
              </a:ext>
            </a:extLst>
          </p:cNvPr>
          <p:cNvSpPr txBox="1"/>
          <p:nvPr/>
        </p:nvSpPr>
        <p:spPr>
          <a:xfrm>
            <a:off x="1243214" y="5845314"/>
            <a:ext cx="76044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000" b="1" dirty="0"/>
              <a:t>Оптимално</a:t>
            </a:r>
            <a:r>
              <a:rPr lang="bg-BG" sz="1000" dirty="0"/>
              <a:t> Решение е да </a:t>
            </a:r>
            <a:r>
              <a:rPr lang="bg-BG" sz="1000" b="1" dirty="0"/>
              <a:t>използваме Сървърите ПОСЛЕДОВАТЕЛНО</a:t>
            </a:r>
            <a:r>
              <a:rPr lang="bg-BG" sz="1000" dirty="0"/>
              <a:t> – </a:t>
            </a:r>
            <a:r>
              <a:rPr lang="en-US" sz="1000" b="1" dirty="0"/>
              <a:t>Nginx</a:t>
            </a:r>
            <a:r>
              <a:rPr lang="en-US" sz="1000" dirty="0"/>
              <a:t> </a:t>
            </a:r>
            <a:r>
              <a:rPr lang="bg-BG" sz="1000" dirty="0"/>
              <a:t>ПРЕДИ </a:t>
            </a:r>
            <a:r>
              <a:rPr lang="en-US" sz="1000" dirty="0"/>
              <a:t>Apache, </a:t>
            </a:r>
            <a:r>
              <a:rPr lang="bg-BG" sz="1000" dirty="0"/>
              <a:t>в Ролята на </a:t>
            </a:r>
            <a:r>
              <a:rPr lang="en-US" sz="1000" b="1" dirty="0">
                <a:hlinkClick r:id="rId11"/>
              </a:rPr>
              <a:t>Reverse Proxy</a:t>
            </a:r>
            <a:r>
              <a:rPr lang="en-US" sz="1000" dirty="0"/>
              <a:t>. </a:t>
            </a:r>
            <a:r>
              <a:rPr lang="bg-BG" sz="1000" dirty="0"/>
              <a:t>Така </a:t>
            </a:r>
            <a:r>
              <a:rPr lang="en-US" sz="1000" b="1" dirty="0"/>
              <a:t>Nginx</a:t>
            </a:r>
            <a:r>
              <a:rPr lang="en-US" sz="1000" dirty="0"/>
              <a:t> </a:t>
            </a:r>
            <a:r>
              <a:rPr lang="bg-BG" sz="1000" dirty="0"/>
              <a:t>прави това, в което е ПО-ДОБЪР: ВИСОКОСКОРОСТНО Обслужва Статичното Съдържание и МНОЖЕСТВО Конекции, като Динамичното Съдържание (напр. </a:t>
            </a:r>
            <a:r>
              <a:rPr lang="en-US" sz="1000" dirty="0"/>
              <a:t>PHP</a:t>
            </a:r>
            <a:r>
              <a:rPr lang="bg-BG" sz="1000" dirty="0"/>
              <a:t>-Файлове), ПРЕПРАЩА (</a:t>
            </a:r>
            <a:r>
              <a:rPr lang="en-US" sz="1000" dirty="0"/>
              <a:t>Proxy-</a:t>
            </a:r>
            <a:r>
              <a:rPr lang="bg-BG" sz="1000" dirty="0" err="1"/>
              <a:t>ира</a:t>
            </a:r>
            <a:r>
              <a:rPr lang="bg-BG" sz="1000" dirty="0"/>
              <a:t>) към </a:t>
            </a:r>
            <a:r>
              <a:rPr lang="en-US" sz="1000" dirty="0"/>
              <a:t>Apache; Apache </a:t>
            </a:r>
            <a:r>
              <a:rPr lang="bg-BG" sz="1000" dirty="0"/>
              <a:t>ОБРАБОТВА Резултатите и ВРЪЩА Готовата Страница, което Съдържание </a:t>
            </a:r>
            <a:r>
              <a:rPr lang="en-US" sz="1000" dirty="0"/>
              <a:t>Nginx</a:t>
            </a:r>
            <a:r>
              <a:rPr lang="bg-BG" sz="1000" dirty="0"/>
              <a:t>, от своя страна,</a:t>
            </a:r>
            <a:r>
              <a:rPr lang="en-US" sz="1000" dirty="0"/>
              <a:t> </a:t>
            </a:r>
            <a:r>
              <a:rPr lang="bg-BG" sz="1000" dirty="0"/>
              <a:t>ВРЪЩА на Клиента.</a:t>
            </a:r>
            <a:endParaRPr lang="en-US" sz="1000" dirty="0"/>
          </a:p>
        </p:txBody>
      </p:sp>
      <p:sp>
        <p:nvSpPr>
          <p:cNvPr id="28" name="Slide Number Placeholder 4">
            <a:extLst>
              <a:ext uri="{FF2B5EF4-FFF2-40B4-BE49-F238E27FC236}">
                <a16:creationId xmlns:a16="http://schemas.microsoft.com/office/drawing/2014/main" id="{BF73ED63-5E38-4739-B250-ADC30AAA0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58000" y="6477000"/>
            <a:ext cx="2133600" cy="365125"/>
          </a:xfrm>
        </p:spPr>
        <p:txBody>
          <a:bodyPr/>
          <a:lstStyle/>
          <a:p>
            <a:r>
              <a:rPr lang="bg-BG" dirty="0"/>
              <a:t>Стр. </a:t>
            </a:r>
            <a:fld id="{71734E5D-357F-4193-8BCE-89C0C4C454A4}" type="slidenum">
              <a:rPr lang="en-US" smtClean="0"/>
              <a:t>8</a:t>
            </a:fld>
            <a:r>
              <a:rPr lang="bg-BG" dirty="0"/>
              <a:t> от 33</a:t>
            </a:r>
            <a:endParaRPr lang="en-US" dirty="0"/>
          </a:p>
        </p:txBody>
      </p:sp>
      <p:sp>
        <p:nvSpPr>
          <p:cNvPr id="27" name="Date Placeholder 3">
            <a:extLst>
              <a:ext uri="{FF2B5EF4-FFF2-40B4-BE49-F238E27FC236}">
                <a16:creationId xmlns:a16="http://schemas.microsoft.com/office/drawing/2014/main" id="{357B04C7-5586-47D1-A18E-DF851EA0BBDB}"/>
              </a:ext>
            </a:extLst>
          </p:cNvPr>
          <p:cNvSpPr txBox="1">
            <a:spLocks/>
          </p:cNvSpPr>
          <p:nvPr/>
        </p:nvSpPr>
        <p:spPr>
          <a:xfrm>
            <a:off x="1524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bg-BG" dirty="0"/>
              <a:t>Дата: </a:t>
            </a:r>
            <a:fld id="{4836C8E4-75DA-4013-BBDC-FCE0CEAEFCAB}" type="datetime1">
              <a:rPr lang="bg-BG" smtClean="0"/>
              <a:pPr>
                <a:spcAft>
                  <a:spcPts val="600"/>
                </a:spcAft>
              </a:pPr>
              <a:t>11.7.2019 г.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67246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12881"/>
            <a:ext cx="8589034" cy="46926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381000" cy="365125"/>
          </a:xfrm>
        </p:spPr>
        <p:txBody>
          <a:bodyPr/>
          <a:lstStyle/>
          <a:p>
            <a:fld id="{71734E5D-357F-4193-8BCE-89C0C4C454A4}" type="slidenum">
              <a:rPr lang="en-US" b="1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9</a:t>
            </a:fld>
            <a:endParaRPr lang="en-US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879" y="6096001"/>
            <a:ext cx="9169879" cy="762000"/>
          </a:xfr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C99DBEA5-D9EA-4C00-957F-3FA1FC8121BA}"/>
              </a:ext>
            </a:extLst>
          </p:cNvPr>
          <p:cNvSpPr txBox="1">
            <a:spLocks/>
          </p:cNvSpPr>
          <p:nvPr/>
        </p:nvSpPr>
        <p:spPr>
          <a:xfrm>
            <a:off x="304800" y="198438"/>
            <a:ext cx="7467600" cy="563562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bg-BG" sz="1800" cap="small" spc="150" dirty="0">
                <a:solidFill>
                  <a:srgbClr val="FF33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Локална работа с </a:t>
            </a:r>
            <a:r>
              <a:rPr lang="en-US" sz="1800" cap="small" spc="150" dirty="0">
                <a:solidFill>
                  <a:srgbClr val="FF33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WordPress</a:t>
            </a:r>
            <a:r>
              <a:rPr lang="en-US" sz="1800" cap="small" spc="15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.</a:t>
            </a:r>
            <a:r>
              <a:rPr lang="en-US" sz="1800" cap="small" spc="150" dirty="0">
                <a:solidFill>
                  <a:srgbClr val="FF33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1800" cap="small" spc="150" dirty="0">
                <a:solidFill>
                  <a:srgbClr val="0000FF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Web-</a:t>
            </a:r>
            <a:r>
              <a:rPr lang="bg-BG" sz="1800" cap="small" spc="150" dirty="0">
                <a:solidFill>
                  <a:srgbClr val="0000FF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 Развойна платформа</a:t>
            </a:r>
            <a:endParaRPr lang="en-US" sz="1800" cap="small" spc="150" dirty="0">
              <a:solidFill>
                <a:srgbClr val="0000FF"/>
              </a:solidFill>
              <a:latin typeface="Times New Roman" panose="02020603050405020304" pitchFamily="18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8" name="Slide Number Placeholder 4">
            <a:extLst>
              <a:ext uri="{FF2B5EF4-FFF2-40B4-BE49-F238E27FC236}">
                <a16:creationId xmlns:a16="http://schemas.microsoft.com/office/drawing/2014/main" id="{80E5713B-305C-482B-88CC-A2973D5E2A3F}"/>
              </a:ext>
            </a:extLst>
          </p:cNvPr>
          <p:cNvSpPr txBox="1">
            <a:spLocks/>
          </p:cNvSpPr>
          <p:nvPr/>
        </p:nvSpPr>
        <p:spPr>
          <a:xfrm>
            <a:off x="68580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dirty="0"/>
              <a:t>Стр. </a:t>
            </a:r>
            <a:fld id="{71734E5D-357F-4193-8BCE-89C0C4C454A4}" type="slidenum">
              <a:rPr lang="en-US" smtClean="0"/>
              <a:pPr/>
              <a:t>9</a:t>
            </a:fld>
            <a:r>
              <a:rPr lang="bg-BG" dirty="0"/>
              <a:t> от 33</a:t>
            </a:r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56ECD5F-FCDA-4367-BFE7-46C39BDDA579}"/>
              </a:ext>
            </a:extLst>
          </p:cNvPr>
          <p:cNvGrpSpPr/>
          <p:nvPr/>
        </p:nvGrpSpPr>
        <p:grpSpPr>
          <a:xfrm>
            <a:off x="1413794" y="685800"/>
            <a:ext cx="2624806" cy="1665064"/>
            <a:chOff x="304800" y="685801"/>
            <a:chExt cx="2624806" cy="1665064"/>
          </a:xfrm>
        </p:grpSpPr>
        <p:pic>
          <p:nvPicPr>
            <p:cNvPr id="18" name="Picture 17">
              <a:hlinkClick r:id="rId5"/>
              <a:extLst>
                <a:ext uri="{FF2B5EF4-FFF2-40B4-BE49-F238E27FC236}">
                  <a16:creationId xmlns:a16="http://schemas.microsoft.com/office/drawing/2014/main" id="{8A07C380-F200-4E94-950F-14D83D4474F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24899" y="685801"/>
              <a:ext cx="2604707" cy="894779"/>
            </a:xfrm>
            <a:prstGeom prst="rect">
              <a:avLst/>
            </a:prstGeom>
          </p:spPr>
        </p:pic>
        <p:pic>
          <p:nvPicPr>
            <p:cNvPr id="19" name="Picture 18">
              <a:hlinkClick r:id="rId7"/>
              <a:extLst>
                <a:ext uri="{FF2B5EF4-FFF2-40B4-BE49-F238E27FC236}">
                  <a16:creationId xmlns:a16="http://schemas.microsoft.com/office/drawing/2014/main" id="{21444969-359F-4644-BFB5-6BB25E90A98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04801" y="1676400"/>
              <a:ext cx="2604707" cy="293370"/>
            </a:xfrm>
            <a:prstGeom prst="rect">
              <a:avLst/>
            </a:prstGeom>
          </p:spPr>
        </p:pic>
        <p:pic>
          <p:nvPicPr>
            <p:cNvPr id="29" name="Picture 28">
              <a:hlinkClick r:id="rId9"/>
              <a:extLst>
                <a:ext uri="{FF2B5EF4-FFF2-40B4-BE49-F238E27FC236}">
                  <a16:creationId xmlns:a16="http://schemas.microsoft.com/office/drawing/2014/main" id="{BCD91663-3FDD-42C2-9161-AC9F0138ADD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04800" y="1981200"/>
              <a:ext cx="1298448" cy="359664"/>
            </a:xfrm>
            <a:prstGeom prst="rect">
              <a:avLst/>
            </a:prstGeom>
          </p:spPr>
        </p:pic>
        <p:pic>
          <p:nvPicPr>
            <p:cNvPr id="30" name="Picture 29">
              <a:hlinkClick r:id="rId11"/>
              <a:extLst>
                <a:ext uri="{FF2B5EF4-FFF2-40B4-BE49-F238E27FC236}">
                  <a16:creationId xmlns:a16="http://schemas.microsoft.com/office/drawing/2014/main" id="{3AC2F61D-97F8-43E8-9AE2-FBF5BD84348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600200" y="1988153"/>
              <a:ext cx="1313688" cy="362712"/>
            </a:xfrm>
            <a:prstGeom prst="rect">
              <a:avLst/>
            </a:prstGeom>
          </p:spPr>
        </p:pic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36EF5F9F-85CC-4C2B-AC13-21B4E0B6D9D2}"/>
              </a:ext>
            </a:extLst>
          </p:cNvPr>
          <p:cNvSpPr txBox="1"/>
          <p:nvPr/>
        </p:nvSpPr>
        <p:spPr>
          <a:xfrm>
            <a:off x="285221" y="1447800"/>
            <a:ext cx="2076979" cy="338554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1600" b="1" u="sng" dirty="0">
                <a:solidFill>
                  <a:srgbClr val="0000FF"/>
                </a:solidFill>
              </a:rPr>
              <a:t>My SQL - </a:t>
            </a:r>
            <a:r>
              <a:rPr lang="bg-BG" sz="1600" b="1" u="sng" dirty="0">
                <a:solidFill>
                  <a:srgbClr val="0000FF"/>
                </a:solidFill>
              </a:rPr>
              <a:t>Ползватели</a:t>
            </a:r>
            <a:r>
              <a:rPr lang="en-US" sz="1600" dirty="0">
                <a:solidFill>
                  <a:srgbClr val="0000FF"/>
                </a:solidFill>
              </a:rPr>
              <a:t>:</a:t>
            </a:r>
          </a:p>
        </p:txBody>
      </p:sp>
      <p:pic>
        <p:nvPicPr>
          <p:cNvPr id="35" name="Picture 34">
            <a:hlinkClick r:id="rId13"/>
            <a:extLst>
              <a:ext uri="{FF2B5EF4-FFF2-40B4-BE49-F238E27FC236}">
                <a16:creationId xmlns:a16="http://schemas.microsoft.com/office/drawing/2014/main" id="{E1B7E43A-727A-413B-9466-2CF041E08D0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33400" y="1962436"/>
            <a:ext cx="454628" cy="323564"/>
          </a:xfrm>
          <a:prstGeom prst="rect">
            <a:avLst/>
          </a:prstGeom>
        </p:spPr>
      </p:pic>
      <p:pic>
        <p:nvPicPr>
          <p:cNvPr id="36" name="Picture 35">
            <a:hlinkClick r:id="rId15"/>
            <a:extLst>
              <a:ext uri="{FF2B5EF4-FFF2-40B4-BE49-F238E27FC236}">
                <a16:creationId xmlns:a16="http://schemas.microsoft.com/office/drawing/2014/main" id="{A67EAF11-1028-4C0B-B648-E867F5340666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90600" y="2014954"/>
            <a:ext cx="647510" cy="282893"/>
          </a:xfrm>
          <a:prstGeom prst="rect">
            <a:avLst/>
          </a:prstGeom>
        </p:spPr>
      </p:pic>
      <p:pic>
        <p:nvPicPr>
          <p:cNvPr id="37" name="Picture 36">
            <a:hlinkClick r:id="rId17"/>
            <a:extLst>
              <a:ext uri="{FF2B5EF4-FFF2-40B4-BE49-F238E27FC236}">
                <a16:creationId xmlns:a16="http://schemas.microsoft.com/office/drawing/2014/main" id="{20C4B8CC-610D-44A0-83C6-9BC1A1900A73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600200" y="2014954"/>
            <a:ext cx="378047" cy="311182"/>
          </a:xfrm>
          <a:prstGeom prst="rect">
            <a:avLst/>
          </a:prstGeom>
        </p:spPr>
      </p:pic>
      <p:pic>
        <p:nvPicPr>
          <p:cNvPr id="38" name="Picture 37">
            <a:hlinkClick r:id="rId19"/>
            <a:extLst>
              <a:ext uri="{FF2B5EF4-FFF2-40B4-BE49-F238E27FC236}">
                <a16:creationId xmlns:a16="http://schemas.microsoft.com/office/drawing/2014/main" id="{BA02668E-F4C8-48A3-811F-E966EB36C03E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940623" y="2014954"/>
            <a:ext cx="345377" cy="341852"/>
          </a:xfrm>
          <a:prstGeom prst="rect">
            <a:avLst/>
          </a:prstGeom>
        </p:spPr>
      </p:pic>
      <p:pic>
        <p:nvPicPr>
          <p:cNvPr id="40" name="Picture 39">
            <a:hlinkClick r:id="rId21"/>
            <a:extLst>
              <a:ext uri="{FF2B5EF4-FFF2-40B4-BE49-F238E27FC236}">
                <a16:creationId xmlns:a16="http://schemas.microsoft.com/office/drawing/2014/main" id="{2C5640C3-C179-4C4B-9566-F4DFDABBE540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286000" y="2010156"/>
            <a:ext cx="452628" cy="352044"/>
          </a:xfrm>
          <a:prstGeom prst="rect">
            <a:avLst/>
          </a:prstGeom>
        </p:spPr>
      </p:pic>
      <p:pic>
        <p:nvPicPr>
          <p:cNvPr id="41" name="Picture 40">
            <a:hlinkClick r:id="rId23"/>
            <a:extLst>
              <a:ext uri="{FF2B5EF4-FFF2-40B4-BE49-F238E27FC236}">
                <a16:creationId xmlns:a16="http://schemas.microsoft.com/office/drawing/2014/main" id="{6107C231-2C5A-4858-8A72-7CA51C9CCEC6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3200400" y="1934527"/>
            <a:ext cx="681038" cy="199073"/>
          </a:xfrm>
          <a:prstGeom prst="rect">
            <a:avLst/>
          </a:prstGeom>
        </p:spPr>
      </p:pic>
      <p:pic>
        <p:nvPicPr>
          <p:cNvPr id="2" name="Picture 1">
            <a:hlinkClick r:id="rId25"/>
            <a:extLst>
              <a:ext uri="{FF2B5EF4-FFF2-40B4-BE49-F238E27FC236}">
                <a16:creationId xmlns:a16="http://schemas.microsoft.com/office/drawing/2014/main" id="{C93979BD-F532-46B5-B698-76AEC5CC6C3C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096000" y="3581400"/>
            <a:ext cx="1340739" cy="492919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33F19F8D-0139-46A3-A9F7-EA408EC28175}"/>
              </a:ext>
            </a:extLst>
          </p:cNvPr>
          <p:cNvSpPr txBox="1"/>
          <p:nvPr/>
        </p:nvSpPr>
        <p:spPr>
          <a:xfrm>
            <a:off x="228600" y="2514600"/>
            <a:ext cx="83058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200" b="1" dirty="0">
                <a:hlinkClick r:id="rId27"/>
              </a:rPr>
              <a:t>JSON</a:t>
            </a:r>
            <a:r>
              <a:rPr lang="en-US" sz="1200" b="1" dirty="0"/>
              <a:t> </a:t>
            </a:r>
            <a:r>
              <a:rPr lang="en-US" sz="1200" b="1" dirty="0" err="1"/>
              <a:t>DataType</a:t>
            </a:r>
            <a:r>
              <a:rPr lang="bg-BG" sz="1200" b="1" dirty="0"/>
              <a:t> Поддръжка</a:t>
            </a:r>
            <a:r>
              <a:rPr lang="bg-BG" sz="1200" dirty="0"/>
              <a:t>, считано от </a:t>
            </a:r>
            <a:r>
              <a:rPr lang="en-US" sz="1200" dirty="0"/>
              <a:t>Version 5.7</a:t>
            </a:r>
            <a:endParaRPr lang="bg-BG" sz="1200" dirty="0"/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200" b="1" dirty="0"/>
              <a:t>Default Authentication</a:t>
            </a:r>
            <a:r>
              <a:rPr lang="en-US" sz="1200" dirty="0"/>
              <a:t>: </a:t>
            </a:r>
            <a:r>
              <a:rPr lang="bg-BG" sz="1200" dirty="0"/>
              <a:t>В</a:t>
            </a:r>
            <a:r>
              <a:rPr lang="en-US" sz="1200" dirty="0"/>
              <a:t> MySQL 8.0, </a:t>
            </a:r>
            <a:r>
              <a:rPr lang="bg-BG" sz="1200" dirty="0"/>
              <a:t>в Стандартния</a:t>
            </a:r>
            <a:r>
              <a:rPr lang="en-US" sz="1200" dirty="0"/>
              <a:t> Authentication Plugin: </a:t>
            </a:r>
            <a:r>
              <a:rPr lang="en-US" sz="1200" dirty="0">
                <a:hlinkClick r:id="rId28"/>
              </a:rPr>
              <a:t>caching_sha2_password</a:t>
            </a:r>
            <a:r>
              <a:rPr lang="en-US" sz="1200" dirty="0"/>
              <a:t>, </a:t>
            </a:r>
            <a:r>
              <a:rPr lang="bg-BG" sz="1200" dirty="0"/>
              <a:t>е заложен Алгоритъм:</a:t>
            </a:r>
            <a:r>
              <a:rPr lang="en-US" sz="1200" dirty="0"/>
              <a:t> </a:t>
            </a:r>
            <a:r>
              <a:rPr lang="en-US" sz="1200" dirty="0">
                <a:hlinkClick r:id="rId29"/>
              </a:rPr>
              <a:t>SHA-256</a:t>
            </a:r>
            <a:endParaRPr lang="en-US" sz="1200" dirty="0"/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200" b="1" dirty="0"/>
              <a:t>MySQL Shell</a:t>
            </a:r>
            <a:r>
              <a:rPr lang="en-US" sz="1200" dirty="0"/>
              <a:t> advanced </a:t>
            </a:r>
            <a:r>
              <a:rPr lang="en-US" sz="1200" b="1" dirty="0"/>
              <a:t>Command-Line </a:t>
            </a:r>
            <a:r>
              <a:rPr lang="bg-BG" sz="1200" b="1" dirty="0"/>
              <a:t>клиент</a:t>
            </a:r>
            <a:r>
              <a:rPr lang="en-US" sz="1200" dirty="0"/>
              <a:t> </a:t>
            </a:r>
            <a:r>
              <a:rPr lang="bg-BG" sz="1200" dirty="0"/>
              <a:t>и</a:t>
            </a:r>
            <a:r>
              <a:rPr lang="en-US" sz="1200" dirty="0"/>
              <a:t> </a:t>
            </a:r>
            <a:r>
              <a:rPr lang="en-US" sz="1200" b="1" dirty="0"/>
              <a:t>Code Editor</a:t>
            </a:r>
            <a:r>
              <a:rPr lang="en-US" sz="1200" dirty="0"/>
              <a:t> </a:t>
            </a:r>
            <a:r>
              <a:rPr lang="bg-BG" sz="1200" dirty="0"/>
              <a:t>за</a:t>
            </a:r>
            <a:r>
              <a:rPr lang="en-US" sz="1200" dirty="0"/>
              <a:t> MySQL; </a:t>
            </a:r>
            <a:r>
              <a:rPr lang="bg-BG" sz="1200" dirty="0"/>
              <a:t>с него можем да пишем и </a:t>
            </a:r>
            <a:r>
              <a:rPr lang="en-US" sz="1200" dirty="0"/>
              <a:t>JavaScript</a:t>
            </a:r>
            <a:r>
              <a:rPr lang="bg-BG" sz="1200" dirty="0"/>
              <a:t>-</a:t>
            </a:r>
            <a:r>
              <a:rPr lang="en-US" sz="1200" dirty="0"/>
              <a:t> </a:t>
            </a:r>
            <a:r>
              <a:rPr lang="bg-BG" sz="1200" dirty="0"/>
              <a:t>и</a:t>
            </a:r>
            <a:r>
              <a:rPr lang="en-US" sz="1200" dirty="0"/>
              <a:t> Python</a:t>
            </a:r>
            <a:r>
              <a:rPr lang="bg-BG" sz="1200" dirty="0"/>
              <a:t> Код; НЕ МОЖЕМ да Достъпваме </a:t>
            </a:r>
            <a:r>
              <a:rPr lang="en-US" sz="1200" dirty="0"/>
              <a:t>MariaDB-</a:t>
            </a:r>
            <a:r>
              <a:rPr lang="bg-BG" sz="1200" dirty="0"/>
              <a:t>Сървъри, защото НЕ ПОДДЪРЖАТ </a:t>
            </a:r>
            <a:r>
              <a:rPr lang="en-US" sz="1200" dirty="0">
                <a:hlinkClick r:id="rId30"/>
              </a:rPr>
              <a:t>MySQL X </a:t>
            </a:r>
            <a:r>
              <a:rPr lang="bg-BG" sz="1200" dirty="0">
                <a:hlinkClick r:id="rId30"/>
              </a:rPr>
              <a:t>Протокол</a:t>
            </a:r>
            <a:r>
              <a:rPr lang="bg-BG" sz="1200" dirty="0"/>
              <a:t>.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200" b="1" dirty="0"/>
              <a:t>Encryption</a:t>
            </a:r>
            <a:r>
              <a:rPr lang="en-US" sz="1200" dirty="0"/>
              <a:t>: MySQL </a:t>
            </a:r>
            <a:r>
              <a:rPr lang="bg-BG" sz="1200" dirty="0"/>
              <a:t>КРИПТИРА </a:t>
            </a:r>
            <a:r>
              <a:rPr lang="en-US" sz="1200" dirty="0"/>
              <a:t>Redo/Undo Log</a:t>
            </a:r>
            <a:r>
              <a:rPr lang="bg-BG" sz="1200" dirty="0"/>
              <a:t>-</a:t>
            </a:r>
            <a:r>
              <a:rPr lang="bg-BG" sz="1200" dirty="0" err="1"/>
              <a:t>ове</a:t>
            </a:r>
            <a:r>
              <a:rPr lang="bg-BG" sz="1200" dirty="0"/>
              <a:t> (при Указана съответна Опция), но НЕ </a:t>
            </a:r>
            <a:r>
              <a:rPr lang="bg-BG" sz="1200" dirty="0" err="1"/>
              <a:t>Криприра</a:t>
            </a:r>
            <a:r>
              <a:rPr lang="bg-BG" sz="1200" dirty="0"/>
              <a:t> </a:t>
            </a:r>
            <a:r>
              <a:rPr lang="en-US" sz="1200" dirty="0"/>
              <a:t>Temporary Tablespace</a:t>
            </a:r>
            <a:r>
              <a:rPr lang="bg-BG" sz="1200" dirty="0"/>
              <a:t> или </a:t>
            </a:r>
            <a:r>
              <a:rPr lang="en-US" sz="1200" dirty="0"/>
              <a:t>Binary Log</a:t>
            </a:r>
            <a:r>
              <a:rPr lang="bg-BG" sz="1200" dirty="0"/>
              <a:t>-</a:t>
            </a:r>
            <a:r>
              <a:rPr lang="bg-BG" sz="1200" dirty="0" err="1"/>
              <a:t>ове</a:t>
            </a:r>
            <a:r>
              <a:rPr lang="bg-BG" sz="1200" dirty="0"/>
              <a:t>.</a:t>
            </a:r>
            <a:endParaRPr lang="en-US" sz="1200" dirty="0"/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200" b="1" dirty="0"/>
              <a:t>Key Management</a:t>
            </a:r>
            <a:r>
              <a:rPr lang="en-US" sz="1200" dirty="0"/>
              <a:t>: MySQL </a:t>
            </a:r>
            <a:r>
              <a:rPr lang="bg-BG" sz="1200" dirty="0">
                <a:hlinkClick r:id="rId31"/>
              </a:rPr>
              <a:t>предлага</a:t>
            </a:r>
            <a:r>
              <a:rPr lang="bg-BG" sz="1200" dirty="0"/>
              <a:t> няколко </a:t>
            </a:r>
            <a:r>
              <a:rPr lang="en-US" sz="1200" dirty="0"/>
              <a:t>Plugin</a:t>
            </a:r>
            <a:r>
              <a:rPr lang="bg-BG" sz="1200" dirty="0"/>
              <a:t>-а</a:t>
            </a:r>
            <a:r>
              <a:rPr lang="en-US" sz="1200" dirty="0"/>
              <a:t> </a:t>
            </a:r>
            <a:r>
              <a:rPr lang="bg-BG" sz="1200" dirty="0"/>
              <a:t>за </a:t>
            </a:r>
            <a:r>
              <a:rPr lang="en-US" sz="1200" dirty="0"/>
              <a:t>Key Management, </a:t>
            </a:r>
            <a:r>
              <a:rPr lang="bg-BG" sz="1200" dirty="0"/>
              <a:t>но САМО при </a:t>
            </a:r>
            <a:r>
              <a:rPr lang="en-US" sz="1200" dirty="0">
                <a:hlinkClick r:id="rId25"/>
              </a:rPr>
              <a:t>Enterprise Edition</a:t>
            </a:r>
            <a:endParaRPr lang="en-US" sz="1200" dirty="0"/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200" b="1" dirty="0"/>
              <a:t>Sys schema</a:t>
            </a:r>
            <a:r>
              <a:rPr lang="en-US" sz="1200" dirty="0"/>
              <a:t>: MySQL 8.0 </a:t>
            </a:r>
            <a:r>
              <a:rPr lang="bg-BG" sz="1200" dirty="0"/>
              <a:t>ВКЛЮЧВА </a:t>
            </a:r>
            <a:r>
              <a:rPr lang="en-US" sz="1200" dirty="0">
                <a:hlinkClick r:id="rId32"/>
              </a:rPr>
              <a:t>sysschema</a:t>
            </a:r>
            <a:r>
              <a:rPr lang="en-US" sz="1200" dirty="0"/>
              <a:t> (</a:t>
            </a:r>
            <a:r>
              <a:rPr lang="bg-BG" sz="1200" dirty="0"/>
              <a:t>Набор Обекти, с чиято помощ  </a:t>
            </a:r>
            <a:r>
              <a:rPr lang="en-US" sz="1200" dirty="0" err="1"/>
              <a:t>DataBase</a:t>
            </a:r>
            <a:r>
              <a:rPr lang="en-US" sz="1200" dirty="0"/>
              <a:t>-</a:t>
            </a:r>
            <a:r>
              <a:rPr lang="bg-BG" sz="1200" dirty="0" err="1"/>
              <a:t>Админстраторите</a:t>
            </a:r>
            <a:r>
              <a:rPr lang="bg-BG" sz="1200" dirty="0"/>
              <a:t> и Софтуерните Инженери РАЗЧИТАТ Данните, Събрани от </a:t>
            </a:r>
            <a:r>
              <a:rPr lang="en-US" sz="1200" dirty="0"/>
              <a:t>Performance Schema-</a:t>
            </a:r>
            <a:r>
              <a:rPr lang="bg-BG" sz="1200" dirty="0"/>
              <a:t>та</a:t>
            </a:r>
            <a:r>
              <a:rPr lang="en-US" sz="1200" dirty="0"/>
              <a:t>)</a:t>
            </a:r>
            <a:endParaRPr lang="bg-BG" sz="1200" dirty="0"/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200" b="1" dirty="0" err="1"/>
              <a:t>Validate_password</a:t>
            </a:r>
            <a:r>
              <a:rPr lang="en-US" sz="1200" dirty="0"/>
              <a:t> Plugin</a:t>
            </a:r>
            <a:r>
              <a:rPr lang="bg-BG" sz="1200" dirty="0"/>
              <a:t>-</a:t>
            </a:r>
            <a:r>
              <a:rPr lang="bg-BG" sz="1200" dirty="0" err="1"/>
              <a:t>ът</a:t>
            </a:r>
            <a:r>
              <a:rPr lang="bg-BG" sz="1200" dirty="0"/>
              <a:t> ПРОВЕРЯВА Паролите и ПОДОБРЯВА Безопасността. Активиран </a:t>
            </a:r>
            <a:r>
              <a:rPr lang="en-US" sz="1200" dirty="0"/>
              <a:t>by default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200" b="1" dirty="0"/>
              <a:t>Super read-only</a:t>
            </a:r>
            <a:r>
              <a:rPr lang="en-US" sz="1200" dirty="0"/>
              <a:t> </a:t>
            </a:r>
            <a:r>
              <a:rPr lang="bg-BG" sz="1200" dirty="0"/>
              <a:t>Режим: При Активирана Системна Променлива </a:t>
            </a:r>
            <a:r>
              <a:rPr lang="en-US" sz="1200" u="sng" dirty="0" err="1">
                <a:hlinkClick r:id="rId33"/>
              </a:rPr>
              <a:t>super_read_only</a:t>
            </a:r>
            <a:r>
              <a:rPr lang="bg-BG" sz="1200" dirty="0"/>
              <a:t>, </a:t>
            </a:r>
            <a:r>
              <a:rPr lang="en-US" sz="1200" dirty="0"/>
              <a:t>Server</a:t>
            </a:r>
            <a:r>
              <a:rPr lang="bg-BG" sz="1200" dirty="0"/>
              <a:t>-</a:t>
            </a:r>
            <a:r>
              <a:rPr lang="bg-BG" sz="1200" dirty="0" err="1"/>
              <a:t>ът</a:t>
            </a:r>
            <a:r>
              <a:rPr lang="bg-BG" sz="1200" dirty="0"/>
              <a:t> ЗАБРАНЯВА </a:t>
            </a:r>
            <a:r>
              <a:rPr lang="en-US" sz="1200" dirty="0"/>
              <a:t>Update</a:t>
            </a:r>
            <a:r>
              <a:rPr lang="bg-BG" sz="1200" dirty="0"/>
              <a:t>-и ДОРИ от страна на </a:t>
            </a:r>
            <a:r>
              <a:rPr lang="en-US" sz="1200" dirty="0"/>
              <a:t>SUPER Users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200" b="1" dirty="0"/>
              <a:t>Invisible Columns</a:t>
            </a:r>
            <a:r>
              <a:rPr lang="en-US" sz="1200" dirty="0"/>
              <a:t>: </a:t>
            </a:r>
            <a:r>
              <a:rPr lang="bg-BG" sz="1200" dirty="0"/>
              <a:t>ОТСЪСТВА Опция „Скрити Колони“ (позната от </a:t>
            </a:r>
            <a:r>
              <a:rPr lang="en-US" sz="1200" dirty="0"/>
              <a:t>MariaDB</a:t>
            </a:r>
            <a:r>
              <a:rPr lang="bg-BG" sz="1200" dirty="0"/>
              <a:t>), позволяваща СЪЗДАВАНЕ на Колони, които НЕ ПРИСЪСТВАТ сред Резултатите, ИЗВЕДЕНИ от </a:t>
            </a:r>
            <a:r>
              <a:rPr lang="en-US" sz="1200" dirty="0"/>
              <a:t>SELECT *</a:t>
            </a:r>
            <a:r>
              <a:rPr lang="bg-BG" sz="1200" dirty="0"/>
              <a:t> Конструкция и следователно НЕ Е ЗАДЪЛЖИТЕЛНО да им Присвояваме Стойност с Конструкция </a:t>
            </a:r>
            <a:r>
              <a:rPr lang="en-US" sz="1200" dirty="0"/>
              <a:t>INSERT</a:t>
            </a:r>
            <a:r>
              <a:rPr lang="bg-BG" sz="1200" dirty="0"/>
              <a:t>, ако Името им НЕ ПРИСЪСЪСТВА в Израза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200" b="1" dirty="0" err="1"/>
              <a:t>Threadpool</a:t>
            </a:r>
            <a:r>
              <a:rPr lang="en-US" sz="1200" dirty="0"/>
              <a:t>: </a:t>
            </a:r>
            <a:r>
              <a:rPr lang="bg-BG" sz="1200" dirty="0"/>
              <a:t>Поддържаните от </a:t>
            </a:r>
            <a:r>
              <a:rPr lang="en-US" sz="1200" dirty="0"/>
              <a:t>MariaDB </a:t>
            </a:r>
            <a:r>
              <a:rPr lang="bg-BG" sz="1200" dirty="0"/>
              <a:t>Банки/Пулове/Набори от Нишки са </a:t>
            </a:r>
            <a:r>
              <a:rPr lang="bg-BG" sz="1200" dirty="0" err="1"/>
              <a:t>ПО-Ефективни</a:t>
            </a:r>
            <a:r>
              <a:rPr lang="bg-BG" sz="1200" dirty="0"/>
              <a:t> при относително КРАТКИ Заявка и Натоварват основно Процесора (</a:t>
            </a:r>
            <a:r>
              <a:rPr lang="en-US" sz="1200" b="1" dirty="0"/>
              <a:t>OLTP</a:t>
            </a:r>
            <a:r>
              <a:rPr lang="bg-BG" sz="1200" dirty="0"/>
              <a:t>/</a:t>
            </a:r>
            <a:r>
              <a:rPr lang="en-US" sz="1200" dirty="0"/>
              <a:t>On-line Transaction Processing </a:t>
            </a:r>
            <a:r>
              <a:rPr lang="bg-BG" sz="1200" dirty="0"/>
              <a:t>Натоварване; вж. </a:t>
            </a:r>
            <a:r>
              <a:rPr lang="en-US" sz="1200" u="sng" dirty="0">
                <a:hlinkClick r:id="rId34"/>
              </a:rPr>
              <a:t>OLTP vs. OLAP</a:t>
            </a:r>
            <a:r>
              <a:rPr lang="bg-BG" sz="1200" dirty="0"/>
              <a:t>). При </a:t>
            </a:r>
            <a:r>
              <a:rPr lang="en-US" sz="1200" dirty="0"/>
              <a:t>community edition</a:t>
            </a:r>
            <a:r>
              <a:rPr lang="bg-BG" sz="1200" dirty="0"/>
              <a:t> на </a:t>
            </a:r>
            <a:r>
              <a:rPr lang="en-US" sz="1200" dirty="0"/>
              <a:t>MySQL, </a:t>
            </a:r>
            <a:r>
              <a:rPr lang="bg-BG" sz="1200" dirty="0"/>
              <a:t>Съвкупността от </a:t>
            </a:r>
            <a:r>
              <a:rPr lang="en-US" sz="1200" dirty="0"/>
              <a:t>Threads </a:t>
            </a:r>
            <a:r>
              <a:rPr lang="bg-BG" sz="1200" dirty="0"/>
              <a:t>е СТАТИЧНА и поради това, Гъвкавостта в подобни Ситуации е ОГРАНИЧЕНА</a:t>
            </a:r>
            <a:r>
              <a:rPr lang="en-US" sz="1200" dirty="0"/>
              <a:t>. Enterprise-</a:t>
            </a:r>
            <a:r>
              <a:rPr lang="bg-BG" sz="1200" dirty="0"/>
              <a:t>Планът на </a:t>
            </a:r>
            <a:r>
              <a:rPr lang="en-US" sz="1200" dirty="0"/>
              <a:t>MySQL </a:t>
            </a:r>
            <a:r>
              <a:rPr lang="bg-BG" sz="1200" dirty="0"/>
              <a:t>има Поддръжка на </a:t>
            </a:r>
            <a:r>
              <a:rPr lang="en-US" sz="1200" dirty="0" err="1"/>
              <a:t>Threadpool</a:t>
            </a:r>
            <a:r>
              <a:rPr lang="bg-BG" sz="1200" dirty="0"/>
              <a:t>.</a:t>
            </a:r>
          </a:p>
          <a:p>
            <a:r>
              <a:rPr lang="bg-BG" sz="1200" dirty="0"/>
              <a:t>---------------------------------------------------------------------------------------------</a:t>
            </a:r>
            <a:endParaRPr lang="en-US" sz="1200" dirty="0"/>
          </a:p>
        </p:txBody>
      </p:sp>
      <p:sp>
        <p:nvSpPr>
          <p:cNvPr id="43" name="Content Placeholder 2">
            <a:extLst>
              <a:ext uri="{FF2B5EF4-FFF2-40B4-BE49-F238E27FC236}">
                <a16:creationId xmlns:a16="http://schemas.microsoft.com/office/drawing/2014/main" id="{C5684FF1-ABD7-4F27-A28F-96E29AAB30E9}"/>
              </a:ext>
            </a:extLst>
          </p:cNvPr>
          <p:cNvSpPr txBox="1">
            <a:spLocks/>
          </p:cNvSpPr>
          <p:nvPr/>
        </p:nvSpPr>
        <p:spPr>
          <a:xfrm>
            <a:off x="228600" y="6324600"/>
            <a:ext cx="3962400" cy="289549"/>
          </a:xfrm>
          <a:prstGeom prst="rect">
            <a:avLst/>
          </a:prstGeom>
          <a:effectLst/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200" cap="small" spc="15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*</a:t>
            </a:r>
            <a:r>
              <a:rPr lang="en-US" sz="1200" cap="small" spc="150" dirty="0">
                <a:solidFill>
                  <a:srgbClr val="FF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X</a:t>
            </a:r>
            <a:r>
              <a:rPr lang="en-US" sz="1200" dirty="0"/>
              <a:t>:</a:t>
            </a:r>
            <a:r>
              <a:rPr lang="bg-BG" sz="1200" dirty="0"/>
              <a:t> Мулти-Платформен; </a:t>
            </a:r>
            <a:r>
              <a:rPr lang="en-US" sz="1200" cap="small" spc="15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**</a:t>
            </a:r>
            <a:r>
              <a:rPr lang="en-US" sz="1200" cap="small" spc="150" dirty="0">
                <a:solidFill>
                  <a:srgbClr val="FF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P</a:t>
            </a:r>
            <a:r>
              <a:rPr lang="en-US" sz="1200" dirty="0"/>
              <a:t>: </a:t>
            </a:r>
            <a:r>
              <a:rPr lang="bg-BG" sz="1200" dirty="0"/>
              <a:t>включва и Програмен език</a:t>
            </a:r>
          </a:p>
        </p:txBody>
      </p:sp>
      <p:pic>
        <p:nvPicPr>
          <p:cNvPr id="44" name="Picture 43">
            <a:hlinkClick r:id="rId35"/>
            <a:extLst>
              <a:ext uri="{FF2B5EF4-FFF2-40B4-BE49-F238E27FC236}">
                <a16:creationId xmlns:a16="http://schemas.microsoft.com/office/drawing/2014/main" id="{4EDC1276-5273-4C17-9C4A-7C7B74672ACD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4181094" y="6380893"/>
            <a:ext cx="390906" cy="172307"/>
          </a:xfrm>
          <a:prstGeom prst="rect">
            <a:avLst/>
          </a:prstGeom>
        </p:spPr>
      </p:pic>
      <p:pic>
        <p:nvPicPr>
          <p:cNvPr id="39" name="Picture 38">
            <a:hlinkClick r:id="rId37"/>
            <a:extLst>
              <a:ext uri="{FF2B5EF4-FFF2-40B4-BE49-F238E27FC236}">
                <a16:creationId xmlns:a16="http://schemas.microsoft.com/office/drawing/2014/main" id="{ECCB7E4C-AD6D-4A80-8D51-6CD5358D7887}"/>
              </a:ext>
            </a:extLst>
      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2701861" y="2106644"/>
            <a:ext cx="879539" cy="331756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F426BC64-2D5F-426F-827E-6CB02A152F5C}"/>
              </a:ext>
            </a:extLst>
          </p:cNvPr>
          <p:cNvSpPr txBox="1"/>
          <p:nvPr/>
        </p:nvSpPr>
        <p:spPr>
          <a:xfrm>
            <a:off x="4191000" y="1447800"/>
            <a:ext cx="2177969" cy="338554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1600" b="1" u="sng" dirty="0">
                <a:solidFill>
                  <a:srgbClr val="0000FF"/>
                </a:solidFill>
              </a:rPr>
              <a:t>MariaDB - </a:t>
            </a:r>
            <a:r>
              <a:rPr lang="bg-BG" sz="1600" b="1" u="sng" dirty="0">
                <a:solidFill>
                  <a:srgbClr val="0000FF"/>
                </a:solidFill>
              </a:rPr>
              <a:t>Ползватели</a:t>
            </a:r>
            <a:r>
              <a:rPr lang="en-US" sz="1600" dirty="0">
                <a:solidFill>
                  <a:srgbClr val="0000FF"/>
                </a:solidFill>
              </a:rPr>
              <a:t>:</a:t>
            </a:r>
          </a:p>
        </p:txBody>
      </p:sp>
      <p:pic>
        <p:nvPicPr>
          <p:cNvPr id="34" name="Picture 33">
            <a:hlinkClick r:id="rId39"/>
            <a:extLst>
              <a:ext uri="{FF2B5EF4-FFF2-40B4-BE49-F238E27FC236}">
                <a16:creationId xmlns:a16="http://schemas.microsoft.com/office/drawing/2014/main" id="{D9088615-30AE-49F0-AA16-FDDEE7AABB5C}"/>
              </a:ext>
            </a:extLst>
          </p:cNvPr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381000" y="1822418"/>
            <a:ext cx="311182" cy="311182"/>
          </a:xfrm>
          <a:prstGeom prst="rect">
            <a:avLst/>
          </a:prstGeom>
        </p:spPr>
      </p:pic>
      <p:pic>
        <p:nvPicPr>
          <p:cNvPr id="3" name="Picture 2">
            <a:hlinkClick r:id="rId41"/>
            <a:extLst>
              <a:ext uri="{FF2B5EF4-FFF2-40B4-BE49-F238E27FC236}">
                <a16:creationId xmlns:a16="http://schemas.microsoft.com/office/drawing/2014/main" id="{3A0665C4-C7A0-418B-A6D7-ADFD434CFB31}"/>
              </a:ext>
            </a:extLst>
          </p:cNvPr>
          <p:cNvPicPr>
            <a:picLocks noChangeAspect="1"/>
          </p:cNvPicPr>
          <p:nvPr/>
        </p:nvPicPr>
        <p:blipFill>
          <a:blip r:embed="rId42"/>
          <a:stretch>
            <a:fillRect/>
          </a:stretch>
        </p:blipFill>
        <p:spPr>
          <a:xfrm>
            <a:off x="4289869" y="1810607"/>
            <a:ext cx="358331" cy="399193"/>
          </a:xfrm>
          <a:prstGeom prst="rect">
            <a:avLst/>
          </a:prstGeom>
        </p:spPr>
      </p:pic>
      <p:pic>
        <p:nvPicPr>
          <p:cNvPr id="1028" name="Picture 4" descr="Ð ÐµÐ·ÑÐ»ÑÐ°Ñ Ñ Ð¸Ð·Ð¾Ð±ÑÐ°Ð¶ÐµÐ½Ð¸Ðµ Ð·Ð° Suse logo">
            <a:hlinkClick r:id="rId43"/>
            <a:extLst>
              <a:ext uri="{FF2B5EF4-FFF2-40B4-BE49-F238E27FC236}">
                <a16:creationId xmlns:a16="http://schemas.microsoft.com/office/drawing/2014/main" id="{32D1C011-DE4B-4920-B5E5-38D238B84B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5777" y="1907857"/>
            <a:ext cx="944023" cy="454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Ð ÐµÐ·ÑÐ»ÑÐ°Ñ Ñ Ð¸Ð·Ð¾Ð±ÑÐ°Ð¶ÐµÐ½Ð¸Ðµ Ð·Ð° DBS logo">
            <a:hlinkClick r:id="rId45"/>
            <a:extLst>
              <a:ext uri="{FF2B5EF4-FFF2-40B4-BE49-F238E27FC236}">
                <a16:creationId xmlns:a16="http://schemas.microsoft.com/office/drawing/2014/main" id="{13436C71-7547-49D2-850E-F3436140E9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0773" y="1848040"/>
            <a:ext cx="673227" cy="437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Ð ÐµÐ·ÑÐ»ÑÐ°Ñ Ñ Ð¸Ð·Ð¾Ð±ÑÐ°Ð¶ÐµÐ½Ð¸Ðµ Ð·Ð° Ubuntu logo">
            <a:hlinkClick r:id="rId47"/>
            <a:extLst>
              <a:ext uri="{FF2B5EF4-FFF2-40B4-BE49-F238E27FC236}">
                <a16:creationId xmlns:a16="http://schemas.microsoft.com/office/drawing/2014/main" id="{D7EEB586-331D-4CC0-B05C-F5BAE2A951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1819275"/>
            <a:ext cx="812768" cy="610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hlinkClick r:id="rId49"/>
            <a:extLst>
              <a:ext uri="{FF2B5EF4-FFF2-40B4-BE49-F238E27FC236}">
                <a16:creationId xmlns:a16="http://schemas.microsoft.com/office/drawing/2014/main" id="{3D40401E-5747-4404-8CEA-5B6408B1F23C}"/>
              </a:ext>
            </a:extLst>
          </p:cNvPr>
          <p:cNvPicPr>
            <a:picLocks noChangeAspect="1"/>
          </p:cNvPicPr>
          <p:nvPr/>
        </p:nvPicPr>
        <p:blipFill>
          <a:blip r:embed="rId50"/>
          <a:stretch>
            <a:fillRect/>
          </a:stretch>
        </p:blipFill>
        <p:spPr>
          <a:xfrm>
            <a:off x="6553200" y="2133601"/>
            <a:ext cx="887254" cy="394335"/>
          </a:xfrm>
          <a:prstGeom prst="rect">
            <a:avLst/>
          </a:prstGeom>
        </p:spPr>
      </p:pic>
      <p:pic>
        <p:nvPicPr>
          <p:cNvPr id="1032" name="Picture 8" descr="Ð ÐµÐ·ÑÐ»ÑÐ°Ñ Ñ Ð¸Ð·Ð¾Ð±ÑÐ°Ð¶ÐµÐ½Ð¸Ðµ Ð·Ð° 1&amp;1 logo">
            <a:hlinkClick r:id="rId51"/>
            <a:extLst>
              <a:ext uri="{FF2B5EF4-FFF2-40B4-BE49-F238E27FC236}">
                <a16:creationId xmlns:a16="http://schemas.microsoft.com/office/drawing/2014/main" id="{96EE08E8-A994-41B0-ACFA-2B9C62C799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8920" y="1752602"/>
            <a:ext cx="411480" cy="411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A5F4F412-7BD9-430D-A501-036786FB55ED}"/>
              </a:ext>
            </a:extLst>
          </p:cNvPr>
          <p:cNvSpPr txBox="1"/>
          <p:nvPr/>
        </p:nvSpPr>
        <p:spPr>
          <a:xfrm>
            <a:off x="228600" y="2252246"/>
            <a:ext cx="5253169" cy="338554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bg-BG" sz="1600" b="1" u="sng" dirty="0">
                <a:solidFill>
                  <a:srgbClr val="0000FF"/>
                </a:solidFill>
              </a:rPr>
              <a:t>Различия в предоставяните Функционални </a:t>
            </a:r>
            <a:r>
              <a:rPr lang="bg-BG" sz="1600" b="1" u="sng" dirty="0" err="1">
                <a:solidFill>
                  <a:srgbClr val="0000FF"/>
                </a:solidFill>
              </a:rPr>
              <a:t>въможности</a:t>
            </a:r>
            <a:r>
              <a:rPr lang="en-US" sz="1600" dirty="0">
                <a:solidFill>
                  <a:srgbClr val="0000FF"/>
                </a:solidFill>
              </a:rPr>
              <a:t>:</a:t>
            </a:r>
          </a:p>
        </p:txBody>
      </p:sp>
      <p:sp>
        <p:nvSpPr>
          <p:cNvPr id="26" name="Title 25">
            <a:extLst>
              <a:ext uri="{FF2B5EF4-FFF2-40B4-BE49-F238E27FC236}">
                <a16:creationId xmlns:a16="http://schemas.microsoft.com/office/drawing/2014/main" id="{EC05E922-D407-437A-AC61-6510CBAE79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1066800"/>
            <a:ext cx="8589034" cy="425450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>
            <a:normAutofit fontScale="90000"/>
          </a:bodyPr>
          <a:lstStyle/>
          <a:p>
            <a:r>
              <a:rPr lang="en-US" sz="1600" u="sng" cap="small" spc="150" dirty="0">
                <a:solidFill>
                  <a:srgbClr val="FF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WAMP</a:t>
            </a:r>
            <a:r>
              <a:rPr lang="bg-BG" sz="1600" u="sng" cap="small" spc="150" dirty="0">
                <a:solidFill>
                  <a:srgbClr val="FF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1600" u="sng" cap="small" spc="150" dirty="0">
                <a:solidFill>
                  <a:srgbClr val="FF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Development Stack. </a:t>
            </a:r>
            <a:r>
              <a:rPr lang="en-US" sz="1600" u="sng" cap="small" spc="150" dirty="0">
                <a:solidFill>
                  <a:srgbClr val="0000FF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MySQL </a:t>
            </a:r>
            <a:r>
              <a:rPr lang="en-US" sz="1600" u="sng" cap="small" spc="15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vs</a:t>
            </a:r>
            <a:r>
              <a:rPr lang="bg-BG" sz="1600" u="sng" cap="small" spc="15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.</a:t>
            </a:r>
            <a:r>
              <a:rPr lang="bg-BG" sz="1600" u="sng" cap="small" spc="150" dirty="0">
                <a:solidFill>
                  <a:srgbClr val="0000FF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1600" u="sng" cap="small" spc="150" dirty="0">
                <a:solidFill>
                  <a:srgbClr val="FF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X</a:t>
            </a:r>
            <a:r>
              <a:rPr lang="en-US" sz="1600" u="sng" cap="small" spc="15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*</a:t>
            </a:r>
            <a:r>
              <a:rPr lang="en-US" sz="1600" u="sng" cap="small" spc="150" dirty="0">
                <a:solidFill>
                  <a:srgbClr val="FF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AMPP</a:t>
            </a:r>
            <a:r>
              <a:rPr lang="en-US" sz="1600" u="sng" cap="small" spc="15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**</a:t>
            </a:r>
            <a:r>
              <a:rPr lang="bg-BG" sz="1600" u="sng" cap="small" spc="150" dirty="0">
                <a:solidFill>
                  <a:srgbClr val="FF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1600" u="sng" cap="small" spc="150" dirty="0">
                <a:solidFill>
                  <a:srgbClr val="FF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Development Stack. </a:t>
            </a:r>
            <a:r>
              <a:rPr lang="en-US" sz="1600" u="sng" cap="small" spc="150" dirty="0">
                <a:solidFill>
                  <a:srgbClr val="0000FF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MariaDB</a:t>
            </a:r>
            <a:endParaRPr lang="en-US" sz="1600" u="sng" dirty="0">
              <a:solidFill>
                <a:srgbClr val="0000FF"/>
              </a:solidFill>
            </a:endParaRPr>
          </a:p>
        </p:txBody>
      </p:sp>
      <p:sp>
        <p:nvSpPr>
          <p:cNvPr id="42" name="Date Placeholder 3">
            <a:extLst>
              <a:ext uri="{FF2B5EF4-FFF2-40B4-BE49-F238E27FC236}">
                <a16:creationId xmlns:a16="http://schemas.microsoft.com/office/drawing/2014/main" id="{D73A6627-D1D5-4673-B104-F887F589179A}"/>
              </a:ext>
            </a:extLst>
          </p:cNvPr>
          <p:cNvSpPr txBox="1">
            <a:spLocks/>
          </p:cNvSpPr>
          <p:nvPr/>
        </p:nvSpPr>
        <p:spPr>
          <a:xfrm>
            <a:off x="1524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bg-BG" dirty="0"/>
              <a:t>Дата: </a:t>
            </a:r>
            <a:fld id="{4836C8E4-75DA-4013-BBDC-FCE0CEAEFCAB}" type="datetime1">
              <a:rPr lang="bg-BG" smtClean="0"/>
              <a:pPr>
                <a:spcAft>
                  <a:spcPts val="600"/>
                </a:spcAft>
              </a:pPr>
              <a:t>11.7.2019 г.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61192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15861</TotalTime>
  <Words>6977</Words>
  <Application>Microsoft Office PowerPoint</Application>
  <PresentationFormat>On-screen Show (4:3)</PresentationFormat>
  <Paragraphs>836</Paragraphs>
  <Slides>34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5" baseType="lpstr">
      <vt:lpstr>Arial Unicode MS</vt:lpstr>
      <vt:lpstr>Arial</vt:lpstr>
      <vt:lpstr>Calibri</vt:lpstr>
      <vt:lpstr>Consolas</vt:lpstr>
      <vt:lpstr>Courier New</vt:lpstr>
      <vt:lpstr>Georgia</vt:lpstr>
      <vt:lpstr>Open Sans</vt:lpstr>
      <vt:lpstr>Times New Roman</vt:lpstr>
      <vt:lpstr>Verdana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WordPress.org vs. WordPress.com</vt:lpstr>
      <vt:lpstr>Хостинг-изисквания за инсталация на Wordpress </vt:lpstr>
      <vt:lpstr>WordPress Optimization/Server Optimization</vt:lpstr>
      <vt:lpstr>PowerPoint Presentation</vt:lpstr>
      <vt:lpstr>WAMP Development Stack. MySQL vs. X*AMPP** Development Stack. MariaDB</vt:lpstr>
      <vt:lpstr>WAMP Development Stack. MySQL vs. XAMPP Development Stack. MariaDB</vt:lpstr>
      <vt:lpstr>PowerPoint Presentation</vt:lpstr>
      <vt:lpstr>Локален WordPress Сайт с WAMP</vt:lpstr>
      <vt:lpstr>Локален WordPress Сайт с WAMP</vt:lpstr>
      <vt:lpstr>Инсталиране на WordPress  със Стек WAMP под Windows</vt:lpstr>
      <vt:lpstr>Локален WordPress Сайт с XAMPP</vt:lpstr>
      <vt:lpstr>XAMPP – Заместване на MariaDB с MySQL (odan.github.io)</vt:lpstr>
      <vt:lpstr>XAMPP – Заместване на MariaDB с MySQL (odan.github.io)</vt:lpstr>
      <vt:lpstr>Конфигуриране на Базата-данни</vt:lpstr>
      <vt:lpstr>Заключителни процедури</vt:lpstr>
      <vt:lpstr>GNU Image Manipulation Program GIMP 2</vt:lpstr>
      <vt:lpstr>PowerPoint Presentation</vt:lpstr>
      <vt:lpstr>PowerPoint Presentation</vt:lpstr>
      <vt:lpstr>Пример:</vt:lpstr>
      <vt:lpstr>PowerPoint Presentation</vt:lpstr>
      <vt:lpstr>Входни Файлове в       :</vt:lpstr>
      <vt:lpstr>PowerPoint Presentation</vt:lpstr>
      <vt:lpstr>PowerPoint Presentation</vt:lpstr>
      <vt:lpstr>Пример с MathJaX:</vt:lpstr>
      <vt:lpstr>WordPress.com поддържа              : Система, изключително пригодна за представяне на Съдържанието</vt:lpstr>
      <vt:lpstr>Информационна Безопасност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Office365 Account 9</dc:creator>
  <cp:lastModifiedBy>Velin Skenderov</cp:lastModifiedBy>
  <cp:revision>414</cp:revision>
  <dcterms:created xsi:type="dcterms:W3CDTF">2019-03-27T12:08:22Z</dcterms:created>
  <dcterms:modified xsi:type="dcterms:W3CDTF">2019-07-11T13:03:19Z</dcterms:modified>
</cp:coreProperties>
</file>